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2"/>
  </p:notesMasterIdLst>
  <p:handoutMasterIdLst>
    <p:handoutMasterId r:id="rId23"/>
  </p:handoutMasterIdLst>
  <p:sldIdLst>
    <p:sldId id="257" r:id="rId2"/>
    <p:sldId id="358" r:id="rId3"/>
    <p:sldId id="335" r:id="rId4"/>
    <p:sldId id="359" r:id="rId5"/>
    <p:sldId id="360" r:id="rId6"/>
    <p:sldId id="338" r:id="rId7"/>
    <p:sldId id="364" r:id="rId8"/>
    <p:sldId id="337" r:id="rId9"/>
    <p:sldId id="357" r:id="rId10"/>
    <p:sldId id="336" r:id="rId11"/>
    <p:sldId id="352" r:id="rId12"/>
    <p:sldId id="267" r:id="rId13"/>
    <p:sldId id="356" r:id="rId14"/>
    <p:sldId id="300" r:id="rId15"/>
    <p:sldId id="361" r:id="rId16"/>
    <p:sldId id="362" r:id="rId17"/>
    <p:sldId id="363" r:id="rId18"/>
    <p:sldId id="349" r:id="rId19"/>
    <p:sldId id="350" r:id="rId20"/>
    <p:sldId id="35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0"/>
    <a:srgbClr val="427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161" autoAdjust="0"/>
    <p:restoredTop sz="94262" autoAdjust="0"/>
  </p:normalViewPr>
  <p:slideViewPr>
    <p:cSldViewPr snapToObjects="1">
      <p:cViewPr varScale="1">
        <p:scale>
          <a:sx n="148" d="100"/>
          <a:sy n="148" d="100"/>
        </p:scale>
        <p:origin x="207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B98C3A-D083-4E5B-A60A-D7EFAA1B624C}" type="datetimeFigureOut">
              <a:rPr lang="nl-NL" smtClean="0"/>
              <a:t>29-11-2016</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57850D-EA72-4F3F-930A-B7B076698AF3}" type="slidenum">
              <a:rPr lang="nl-NL" smtClean="0"/>
              <a:t>‹#›</a:t>
            </a:fld>
            <a:endParaRPr lang="nl-NL"/>
          </a:p>
        </p:txBody>
      </p:sp>
    </p:spTree>
    <p:extLst>
      <p:ext uri="{BB962C8B-B14F-4D97-AF65-F5344CB8AC3E}">
        <p14:creationId xmlns:p14="http://schemas.microsoft.com/office/powerpoint/2010/main" val="2474473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24DCE4-9E54-4E4E-A534-595F71E05B70}" type="datetimeFigureOut">
              <a:rPr lang="nl-NL" smtClean="0"/>
              <a:t>29-11-2016</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CA19B4-3A96-4A65-85BC-00AC2E095AED}" type="slidenum">
              <a:rPr lang="nl-NL" smtClean="0"/>
              <a:t>‹#›</a:t>
            </a:fld>
            <a:endParaRPr lang="nl-NL"/>
          </a:p>
        </p:txBody>
      </p:sp>
    </p:spTree>
    <p:extLst>
      <p:ext uri="{BB962C8B-B14F-4D97-AF65-F5344CB8AC3E}">
        <p14:creationId xmlns:p14="http://schemas.microsoft.com/office/powerpoint/2010/main" val="270881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25CA19B4-3A96-4A65-85BC-00AC2E095AED}" type="slidenum">
              <a:rPr lang="nl-NL" smtClean="0"/>
              <a:t>1</a:t>
            </a:fld>
            <a:endParaRPr lang="nl-NL"/>
          </a:p>
        </p:txBody>
      </p:sp>
    </p:spTree>
    <p:extLst>
      <p:ext uri="{BB962C8B-B14F-4D97-AF65-F5344CB8AC3E}">
        <p14:creationId xmlns:p14="http://schemas.microsoft.com/office/powerpoint/2010/main" val="1527422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Challenges</a:t>
            </a:r>
            <a:r>
              <a:rPr lang="nl-NL" baseline="0" dirty="0"/>
              <a:t> </a:t>
            </a:r>
            <a:r>
              <a:rPr lang="nl-NL" baseline="0" dirty="0" err="1"/>
              <a:t>for</a:t>
            </a:r>
            <a:r>
              <a:rPr lang="nl-NL" baseline="0" dirty="0"/>
              <a:t> research leaders, </a:t>
            </a:r>
            <a:r>
              <a:rPr lang="nl-NL" baseline="0" dirty="0" err="1"/>
              <a:t>funding</a:t>
            </a:r>
            <a:r>
              <a:rPr lang="nl-NL" baseline="0" dirty="0"/>
              <a:t> </a:t>
            </a:r>
            <a:r>
              <a:rPr lang="nl-NL" baseline="0" dirty="0" err="1"/>
              <a:t>agencies</a:t>
            </a:r>
            <a:r>
              <a:rPr lang="nl-NL" baseline="0" dirty="0"/>
              <a:t>, </a:t>
            </a:r>
            <a:r>
              <a:rPr lang="nl-NL" baseline="0" dirty="0" err="1"/>
              <a:t>science</a:t>
            </a:r>
            <a:r>
              <a:rPr lang="nl-NL" baseline="0" dirty="0"/>
              <a:t> policy.</a:t>
            </a:r>
          </a:p>
          <a:p>
            <a:endParaRPr lang="nl-NL" baseline="0" dirty="0"/>
          </a:p>
          <a:p>
            <a:r>
              <a:rPr lang="nl-NL" baseline="0" dirty="0" err="1"/>
              <a:t>Scientific</a:t>
            </a:r>
            <a:r>
              <a:rPr lang="nl-NL" baseline="0" dirty="0"/>
              <a:t> research has </a:t>
            </a:r>
            <a:r>
              <a:rPr lang="nl-NL" baseline="0" dirty="0" err="1"/>
              <a:t>become</a:t>
            </a:r>
            <a:r>
              <a:rPr lang="nl-NL" baseline="0" dirty="0"/>
              <a:t> a </a:t>
            </a:r>
            <a:r>
              <a:rPr lang="nl-NL" baseline="0" dirty="0" err="1"/>
              <a:t>strategic</a:t>
            </a:r>
            <a:r>
              <a:rPr lang="nl-NL" baseline="0" dirty="0"/>
              <a:t> </a:t>
            </a:r>
            <a:r>
              <a:rPr lang="nl-NL" baseline="0" dirty="0" err="1"/>
              <a:t>and</a:t>
            </a:r>
            <a:r>
              <a:rPr lang="nl-NL" baseline="0" dirty="0"/>
              <a:t> </a:t>
            </a:r>
            <a:r>
              <a:rPr lang="nl-NL" baseline="0" dirty="0" err="1"/>
              <a:t>quite</a:t>
            </a:r>
            <a:r>
              <a:rPr lang="nl-NL" baseline="0" dirty="0"/>
              <a:t> </a:t>
            </a:r>
            <a:r>
              <a:rPr lang="nl-NL" baseline="0" dirty="0" err="1"/>
              <a:t>enterpreneurial</a:t>
            </a:r>
            <a:r>
              <a:rPr lang="nl-NL" baseline="0" dirty="0"/>
              <a:t> </a:t>
            </a:r>
            <a:r>
              <a:rPr lang="nl-NL" baseline="0" dirty="0" err="1"/>
              <a:t>endeavor</a:t>
            </a:r>
            <a:r>
              <a:rPr lang="nl-NL" baseline="0" dirty="0"/>
              <a:t>.</a:t>
            </a:r>
          </a:p>
          <a:p>
            <a:endParaRPr lang="nl-NL" baseline="0" dirty="0"/>
          </a:p>
          <a:p>
            <a:r>
              <a:rPr lang="nl-NL" baseline="0" dirty="0"/>
              <a:t>It is no </a:t>
            </a:r>
            <a:r>
              <a:rPr lang="nl-NL" baseline="0" dirty="0" err="1"/>
              <a:t>longer</a:t>
            </a:r>
            <a:r>
              <a:rPr lang="nl-NL" baseline="0" dirty="0"/>
              <a:t> </a:t>
            </a:r>
            <a:r>
              <a:rPr lang="nl-NL" baseline="0" dirty="0" err="1"/>
              <a:t>sufficient</a:t>
            </a:r>
            <a:r>
              <a:rPr lang="nl-NL" baseline="0" dirty="0"/>
              <a:t> </a:t>
            </a:r>
            <a:r>
              <a:rPr lang="nl-NL" baseline="0" dirty="0" err="1"/>
              <a:t>to</a:t>
            </a:r>
            <a:r>
              <a:rPr lang="nl-NL" baseline="0" dirty="0"/>
              <a:t> </a:t>
            </a:r>
            <a:r>
              <a:rPr lang="nl-NL" baseline="0" dirty="0" err="1"/>
              <a:t>be</a:t>
            </a:r>
            <a:r>
              <a:rPr lang="nl-NL" baseline="0" dirty="0"/>
              <a:t> </a:t>
            </a:r>
            <a:r>
              <a:rPr lang="nl-NL" baseline="0" dirty="0" err="1"/>
              <a:t>good</a:t>
            </a:r>
            <a:r>
              <a:rPr lang="nl-NL" baseline="0" dirty="0"/>
              <a:t> in </a:t>
            </a:r>
            <a:r>
              <a:rPr lang="nl-NL" baseline="0" dirty="0" err="1"/>
              <a:t>your</a:t>
            </a:r>
            <a:r>
              <a:rPr lang="nl-NL" baseline="0" dirty="0"/>
              <a:t> </a:t>
            </a:r>
            <a:r>
              <a:rPr lang="nl-NL" baseline="0" dirty="0" err="1"/>
              <a:t>own</a:t>
            </a:r>
            <a:r>
              <a:rPr lang="nl-NL" baseline="0" dirty="0"/>
              <a:t> discipline. </a:t>
            </a:r>
            <a:r>
              <a:rPr lang="nl-NL" baseline="0" dirty="0" err="1"/>
              <a:t>One</a:t>
            </a:r>
            <a:r>
              <a:rPr lang="nl-NL" baseline="0" dirty="0"/>
              <a:t> </a:t>
            </a:r>
            <a:r>
              <a:rPr lang="nl-NL" baseline="0" dirty="0" err="1"/>
              <a:t>needs</a:t>
            </a:r>
            <a:r>
              <a:rPr lang="nl-NL" baseline="0" dirty="0"/>
              <a:t> </a:t>
            </a:r>
            <a:r>
              <a:rPr lang="nl-NL" baseline="0" dirty="0" err="1"/>
              <a:t>to</a:t>
            </a:r>
            <a:r>
              <a:rPr lang="nl-NL" baseline="0" dirty="0"/>
              <a:t> </a:t>
            </a:r>
            <a:r>
              <a:rPr lang="nl-NL" baseline="0" dirty="0" err="1"/>
              <a:t>balance</a:t>
            </a:r>
            <a:r>
              <a:rPr lang="nl-NL" baseline="0" dirty="0"/>
              <a:t> </a:t>
            </a:r>
            <a:r>
              <a:rPr lang="nl-NL" baseline="0" dirty="0" err="1"/>
              <a:t>all</a:t>
            </a:r>
            <a:r>
              <a:rPr lang="nl-NL" baseline="0" dirty="0"/>
              <a:t> </a:t>
            </a:r>
            <a:r>
              <a:rPr lang="nl-NL" baseline="0" dirty="0" err="1"/>
              <a:t>sorts</a:t>
            </a:r>
            <a:r>
              <a:rPr lang="nl-NL" baseline="0" dirty="0"/>
              <a:t> of </a:t>
            </a:r>
            <a:r>
              <a:rPr lang="nl-NL" baseline="0" dirty="0" err="1"/>
              <a:t>other</a:t>
            </a:r>
            <a:r>
              <a:rPr lang="nl-NL" baseline="0" dirty="0"/>
              <a:t> criteria.</a:t>
            </a:r>
          </a:p>
          <a:p>
            <a:endParaRPr lang="nl-NL" baseline="0" dirty="0"/>
          </a:p>
          <a:p>
            <a:r>
              <a:rPr lang="nl-NL" baseline="0" dirty="0" err="1"/>
              <a:t>This</a:t>
            </a:r>
            <a:r>
              <a:rPr lang="nl-NL" baseline="0" dirty="0"/>
              <a:t> has </a:t>
            </a:r>
            <a:r>
              <a:rPr lang="nl-NL" baseline="0" dirty="0" err="1"/>
              <a:t>created</a:t>
            </a:r>
            <a:r>
              <a:rPr lang="nl-NL" baseline="0" dirty="0"/>
              <a:t> a </a:t>
            </a:r>
            <a:r>
              <a:rPr lang="nl-NL" baseline="0" dirty="0" err="1"/>
              <a:t>huge</a:t>
            </a:r>
            <a:r>
              <a:rPr lang="nl-NL" baseline="0" dirty="0"/>
              <a:t> </a:t>
            </a:r>
            <a:r>
              <a:rPr lang="nl-NL" baseline="0" dirty="0" err="1"/>
              <a:t>demand</a:t>
            </a:r>
            <a:r>
              <a:rPr lang="nl-NL" baseline="0" dirty="0"/>
              <a:t> </a:t>
            </a:r>
            <a:r>
              <a:rPr lang="nl-NL" baseline="0" dirty="0" err="1"/>
              <a:t>for</a:t>
            </a:r>
            <a:r>
              <a:rPr lang="nl-NL" baseline="0" dirty="0"/>
              <a:t> ever more information </a:t>
            </a:r>
            <a:r>
              <a:rPr lang="nl-NL" baseline="0" dirty="0" err="1"/>
              <a:t>about</a:t>
            </a:r>
            <a:r>
              <a:rPr lang="nl-NL" baseline="0" dirty="0"/>
              <a:t> research.</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25CA19B4-3A96-4A65-85BC-00AC2E095AED}" type="slidenum">
              <a:rPr lang="nl-NL" smtClean="0"/>
              <a:pPr/>
              <a:t>3</a:t>
            </a:fld>
            <a:endParaRPr lang="nl-NL"/>
          </a:p>
        </p:txBody>
      </p:sp>
    </p:spTree>
    <p:extLst>
      <p:ext uri="{BB962C8B-B14F-4D97-AF65-F5344CB8AC3E}">
        <p14:creationId xmlns:p14="http://schemas.microsoft.com/office/powerpoint/2010/main" val="180251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A19B4-3A96-4A65-85BC-00AC2E095AED}" type="slidenum">
              <a:rPr lang="nl-NL" smtClean="0"/>
              <a:t>9</a:t>
            </a:fld>
            <a:endParaRPr lang="nl-NL"/>
          </a:p>
        </p:txBody>
      </p:sp>
    </p:spTree>
    <p:extLst>
      <p:ext uri="{BB962C8B-B14F-4D97-AF65-F5344CB8AC3E}">
        <p14:creationId xmlns:p14="http://schemas.microsoft.com/office/powerpoint/2010/main" val="155030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306E80-955F-4D45-8B9E-D51367B770BD}" type="slidenum">
              <a:rPr lang="en-US" smtClean="0"/>
              <a:t>10</a:t>
            </a:fld>
            <a:endParaRPr lang="en-US"/>
          </a:p>
        </p:txBody>
      </p:sp>
    </p:spTree>
    <p:extLst>
      <p:ext uri="{BB962C8B-B14F-4D97-AF65-F5344CB8AC3E}">
        <p14:creationId xmlns:p14="http://schemas.microsoft.com/office/powerpoint/2010/main" val="23338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all the written evidence about the REF we received acknowledged the diversity of purposes of the REF, and there are clearly differences of opinion about the relative importance of the purposes. It is not surprising, therefore, that there are equally different views on how and whether quantitative indicators of research quality should feature in the assessment.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captures some of the overall points and concerns gathered through the process of</a:t>
            </a:r>
            <a:r>
              <a:rPr lang="en-US" sz="1200" kern="1200" baseline="0" dirty="0">
                <a:solidFill>
                  <a:schemeClr val="tx1"/>
                </a:solidFill>
                <a:effectLst/>
                <a:latin typeface="+mn-lt"/>
                <a:ea typeface="+mn-ea"/>
                <a:cs typeface="+mn-cs"/>
              </a:rPr>
              <a:t> evidence gathering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C306E80-955F-4D45-8B9E-D51367B770BD}" type="slidenum">
              <a:rPr lang="en-US" smtClean="0"/>
              <a:t>11</a:t>
            </a:fld>
            <a:endParaRPr lang="en-US"/>
          </a:p>
        </p:txBody>
      </p:sp>
    </p:spTree>
    <p:extLst>
      <p:ext uri="{BB962C8B-B14F-4D97-AF65-F5344CB8AC3E}">
        <p14:creationId xmlns:p14="http://schemas.microsoft.com/office/powerpoint/2010/main" val="1126678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1988840"/>
            <a:ext cx="7772400" cy="1280160"/>
          </a:xfrm>
        </p:spPr>
        <p:txBody>
          <a:bodyPr/>
          <a:lstStyle>
            <a:lvl1pPr algn="l">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552999"/>
            <a:ext cx="6400800" cy="1752600"/>
          </a:xfrm>
        </p:spPr>
        <p:txBody>
          <a:bodyPr>
            <a:normAutofit/>
          </a:bodyPr>
          <a:lstStyle>
            <a:lvl1pPr marL="0" indent="0" algn="l">
              <a:spcBef>
                <a:spcPts val="60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No Logo)">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20304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1752"/>
            <a:ext cx="8229600" cy="1097280"/>
          </a:xfrm>
        </p:spPr>
        <p:txBody>
          <a:bodyPr/>
          <a:lstStyle/>
          <a:p>
            <a:r>
              <a:rPr lang="en-US" dirty="0"/>
              <a:t>Click to edit Master title style</a:t>
            </a:r>
          </a:p>
        </p:txBody>
      </p:sp>
      <p:sp>
        <p:nvSpPr>
          <p:cNvPr id="3" name="Content Placeholder 2"/>
          <p:cNvSpPr>
            <a:spLocks noGrp="1"/>
          </p:cNvSpPr>
          <p:nvPr>
            <p:ph idx="1"/>
          </p:nvPr>
        </p:nvSpPr>
        <p:spPr>
          <a:xfrm>
            <a:off x="457200" y="1484784"/>
            <a:ext cx="8229600" cy="4536505"/>
          </a:xfrm>
        </p:spPr>
        <p:txBody>
          <a:bodyPr/>
          <a:lstStyle>
            <a:lvl1pPr>
              <a:spcBef>
                <a:spcPts val="1400"/>
              </a:spcBef>
              <a:spcAft>
                <a:spcPts val="0"/>
              </a:spcAft>
              <a:defRPr/>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045888D-9AB1-6B4D-8F49-EDCF20386FD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Log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400"/>
              </a:spcBef>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045888D-9AB1-6B4D-8F49-EDCF20386FDE}" type="slidenum">
              <a:rPr lang="en-US" smtClean="0"/>
              <a:pPr/>
              <a:t>‹#›</a:t>
            </a:fld>
            <a:endParaRPr lang="en-US" dirty="0"/>
          </a:p>
        </p:txBody>
      </p:sp>
    </p:spTree>
    <p:extLst>
      <p:ext uri="{BB962C8B-B14F-4D97-AF65-F5344CB8AC3E}">
        <p14:creationId xmlns:p14="http://schemas.microsoft.com/office/powerpoint/2010/main" val="11038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9768" y="926224"/>
            <a:ext cx="3494160" cy="2718800"/>
          </a:xfrm>
        </p:spPr>
        <p:txBody>
          <a:bodyPr anchor="t">
            <a:normAutofit/>
          </a:bodyPr>
          <a:lstStyle>
            <a:lvl1pPr algn="l">
              <a:defRPr sz="3200" b="1"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29768" y="612648"/>
            <a:ext cx="3494160" cy="310896"/>
          </a:xfrm>
        </p:spPr>
        <p:txBody>
          <a:bodyPr anchor="b">
            <a:noAutofit/>
          </a:bodyPr>
          <a:lstStyle>
            <a:lvl1pPr marL="0" indent="0">
              <a:buNone/>
              <a:defRPr sz="1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No Log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31714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Middle)">
    <p:spTree>
      <p:nvGrpSpPr>
        <p:cNvPr id="1" name=""/>
        <p:cNvGrpSpPr/>
        <p:nvPr/>
      </p:nvGrpSpPr>
      <p:grpSpPr>
        <a:xfrm>
          <a:off x="0" y="0"/>
          <a:ext cx="0" cy="0"/>
          <a:chOff x="0" y="0"/>
          <a:chExt cx="0" cy="0"/>
        </a:xfrm>
      </p:grpSpPr>
      <p:sp>
        <p:nvSpPr>
          <p:cNvPr id="2" name="Title 1"/>
          <p:cNvSpPr>
            <a:spLocks noGrp="1"/>
          </p:cNvSpPr>
          <p:nvPr>
            <p:ph type="title"/>
          </p:nvPr>
        </p:nvSpPr>
        <p:spPr>
          <a:xfrm>
            <a:off x="457200" y="2880360"/>
            <a:ext cx="8229600" cy="1097280"/>
          </a:xfrm>
        </p:spPr>
        <p:txBody>
          <a:bodyPr anchor="ctr"/>
          <a:lstStyle>
            <a:lvl1pPr algn="ctr">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F045888D-9AB1-6B4D-8F49-EDCF20386FDE}" type="slidenum">
              <a:rPr lang="en-US" smtClean="0"/>
              <a:pPr/>
              <a:t>‹#›</a:t>
            </a:fld>
            <a:endParaRPr lang="en-US"/>
          </a:p>
        </p:txBody>
      </p:sp>
    </p:spTree>
    <p:extLst>
      <p:ext uri="{BB962C8B-B14F-4D97-AF65-F5344CB8AC3E}">
        <p14:creationId xmlns:p14="http://schemas.microsoft.com/office/powerpoint/2010/main" val="30752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4890">
                <a:alpha val="50000"/>
                <a:lumMod val="75000"/>
                <a:lumOff val="25000"/>
              </a:srgbClr>
            </a:gs>
            <a:gs pos="100000">
              <a:srgbClr val="004890"/>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301752"/>
            <a:ext cx="8229600" cy="109728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484784"/>
            <a:ext cx="8229600" cy="45365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968959" y="6099048"/>
            <a:ext cx="721280" cy="365760"/>
          </a:xfrm>
          <a:prstGeom prst="rect">
            <a:avLst/>
          </a:prstGeom>
        </p:spPr>
        <p:txBody>
          <a:bodyPr vert="horz" lIns="0" tIns="0" rIns="0" bIns="0" rtlCol="0" anchor="b"/>
          <a:lstStyle>
            <a:lvl1pPr algn="r">
              <a:defRPr sz="1200">
                <a:solidFill>
                  <a:srgbClr val="004890"/>
                </a:solidFill>
              </a:defRPr>
            </a:lvl1pPr>
          </a:lstStyle>
          <a:p>
            <a:fld id="{F045888D-9AB1-6B4D-8F49-EDCF20386FD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9" r:id="rId8"/>
    <p:sldLayoutId id="2147483661" r:id="rId9"/>
    <p:sldLayoutId id="2147483655" r:id="rId10"/>
    <p:sldLayoutId id="2147483660" r:id="rId11"/>
    <p:sldLayoutId id="2147483656" r:id="rId12"/>
    <p:sldLayoutId id="214748365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b="1" kern="1200">
          <a:solidFill>
            <a:srgbClr val="004890"/>
          </a:solidFill>
          <a:latin typeface="+mj-lt"/>
          <a:ea typeface="+mj-ea"/>
          <a:cs typeface="+mj-cs"/>
        </a:defRPr>
      </a:lvl1pPr>
    </p:titleStyle>
    <p:bodyStyle>
      <a:lvl1pPr marL="342900" indent="-342900" algn="l" defTabSz="457200" rtl="0" eaLnBrk="1" latinLnBrk="0" hangingPunct="1">
        <a:spcBef>
          <a:spcPts val="16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6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dirty="0"/>
              <a:t>The (</a:t>
            </a:r>
            <a:r>
              <a:rPr lang="en-US" dirty="0" err="1"/>
              <a:t>mis</a:t>
            </a:r>
            <a:r>
              <a:rPr lang="en-US" dirty="0"/>
              <a:t>)measurement of quality and impact</a:t>
            </a:r>
            <a:endParaRPr lang="nl-NL" dirty="0"/>
          </a:p>
        </p:txBody>
      </p:sp>
      <p:sp>
        <p:nvSpPr>
          <p:cNvPr id="3" name="Subtitel 2"/>
          <p:cNvSpPr>
            <a:spLocks noGrp="1"/>
          </p:cNvSpPr>
          <p:nvPr>
            <p:ph type="subTitle" idx="1"/>
          </p:nvPr>
        </p:nvSpPr>
        <p:spPr/>
        <p:txBody>
          <a:bodyPr>
            <a:normAutofit/>
          </a:bodyPr>
          <a:lstStyle/>
          <a:p>
            <a:endParaRPr lang="nl-NL" sz="2800" dirty="0"/>
          </a:p>
          <a:p>
            <a:r>
              <a:rPr lang="nl-NL" sz="2800" dirty="0"/>
              <a:t>Paul Wouters</a:t>
            </a:r>
          </a:p>
          <a:p>
            <a:endParaRPr lang="nl-NL" sz="2800" dirty="0"/>
          </a:p>
        </p:txBody>
      </p:sp>
    </p:spTree>
    <p:extLst>
      <p:ext uri="{BB962C8B-B14F-4D97-AF65-F5344CB8AC3E}">
        <p14:creationId xmlns:p14="http://schemas.microsoft.com/office/powerpoint/2010/main" val="32894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norms of science?</a:t>
            </a:r>
          </a:p>
        </p:txBody>
      </p:sp>
      <p:sp>
        <p:nvSpPr>
          <p:cNvPr id="3" name="Content Placeholder 2"/>
          <p:cNvSpPr>
            <a:spLocks noGrp="1"/>
          </p:cNvSpPr>
          <p:nvPr>
            <p:ph idx="1"/>
          </p:nvPr>
        </p:nvSpPr>
        <p:spPr/>
        <p:txBody>
          <a:bodyPr/>
          <a:lstStyle/>
          <a:p>
            <a:r>
              <a:rPr lang="en-US" dirty="0">
                <a:solidFill>
                  <a:schemeClr val="tx2"/>
                </a:solidFill>
              </a:rPr>
              <a:t>The assessment systems don’t measure but </a:t>
            </a:r>
            <a:r>
              <a:rPr lang="en-US" i="1" dirty="0">
                <a:solidFill>
                  <a:schemeClr val="tx2"/>
                </a:solidFill>
              </a:rPr>
              <a:t>create</a:t>
            </a:r>
            <a:r>
              <a:rPr lang="en-US" dirty="0">
                <a:solidFill>
                  <a:schemeClr val="tx2"/>
                </a:solidFill>
              </a:rPr>
              <a:t> “quality” and “impact”</a:t>
            </a:r>
          </a:p>
          <a:p>
            <a:r>
              <a:rPr lang="en-US" dirty="0">
                <a:solidFill>
                  <a:schemeClr val="tx2"/>
                </a:solidFill>
              </a:rPr>
              <a:t>Traditional normative ideologies of science (</a:t>
            </a:r>
            <a:r>
              <a:rPr lang="en-US" dirty="0" err="1">
                <a:solidFill>
                  <a:schemeClr val="tx2"/>
                </a:solidFill>
              </a:rPr>
              <a:t>eg</a:t>
            </a:r>
            <a:r>
              <a:rPr lang="en-US" dirty="0">
                <a:solidFill>
                  <a:schemeClr val="tx2"/>
                </a:solidFill>
              </a:rPr>
              <a:t> Merton’s norms of science) still float around but no longer fit with actual behavior</a:t>
            </a:r>
          </a:p>
          <a:p>
            <a:r>
              <a:rPr lang="en-US" dirty="0">
                <a:solidFill>
                  <a:schemeClr val="tx2"/>
                </a:solidFill>
              </a:rPr>
              <a:t>The traditional scientific community can also no longer be the basis for unambiguous norms due to loss of autonomy and the rise of </a:t>
            </a:r>
            <a:r>
              <a:rPr lang="en-US" dirty="0" err="1">
                <a:solidFill>
                  <a:schemeClr val="tx2"/>
                </a:solidFill>
              </a:rPr>
              <a:t>interdisciplinarity</a:t>
            </a:r>
            <a:endParaRPr lang="en-US" dirty="0">
              <a:solidFill>
                <a:schemeClr val="tx2"/>
              </a:solidFill>
            </a:endParaRPr>
          </a:p>
          <a:p>
            <a:r>
              <a:rPr lang="en-US" dirty="0">
                <a:solidFill>
                  <a:schemeClr val="tx2"/>
                </a:solidFill>
              </a:rPr>
              <a:t>So: on what can we actually base norms for research evaluation?</a:t>
            </a:r>
          </a:p>
        </p:txBody>
      </p:sp>
      <p:sp>
        <p:nvSpPr>
          <p:cNvPr id="4" name="Slide Number Placeholder 3"/>
          <p:cNvSpPr>
            <a:spLocks noGrp="1"/>
          </p:cNvSpPr>
          <p:nvPr>
            <p:ph type="sldNum" sz="quarter" idx="12"/>
          </p:nvPr>
        </p:nvSpPr>
        <p:spPr/>
        <p:txBody>
          <a:bodyPr/>
          <a:lstStyle/>
          <a:p>
            <a:fld id="{F045888D-9AB1-6B4D-8F49-EDCF20386FDE}" type="slidenum">
              <a:rPr lang="en-US" smtClean="0"/>
              <a:pPr/>
              <a:t>9</a:t>
            </a:fld>
            <a:endParaRPr lang="en-US" dirty="0"/>
          </a:p>
        </p:txBody>
      </p:sp>
    </p:spTree>
    <p:extLst>
      <p:ext uri="{BB962C8B-B14F-4D97-AF65-F5344CB8AC3E}">
        <p14:creationId xmlns:p14="http://schemas.microsoft.com/office/powerpoint/2010/main" val="16205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3471510" cy="4912625"/>
          </a:xfrm>
          <a:prstGeom prst="rect">
            <a:avLst/>
          </a:prstGeom>
        </p:spPr>
      </p:pic>
      <p:pic>
        <p:nvPicPr>
          <p:cNvPr id="8" name="Picture 7"/>
          <p:cNvPicPr>
            <a:picLocks noChangeAspect="1"/>
          </p:cNvPicPr>
          <p:nvPr/>
        </p:nvPicPr>
        <p:blipFill>
          <a:blip r:embed="rId4"/>
          <a:stretch>
            <a:fillRect/>
          </a:stretch>
        </p:blipFill>
        <p:spPr>
          <a:xfrm>
            <a:off x="2476231" y="1108567"/>
            <a:ext cx="3474988" cy="4912624"/>
          </a:xfrm>
          <a:prstGeom prst="rect">
            <a:avLst/>
          </a:prstGeom>
        </p:spPr>
      </p:pic>
      <p:pic>
        <p:nvPicPr>
          <p:cNvPr id="9" name="Picture 8"/>
          <p:cNvPicPr>
            <a:picLocks noChangeAspect="1"/>
          </p:cNvPicPr>
          <p:nvPr/>
        </p:nvPicPr>
        <p:blipFill>
          <a:blip r:embed="rId5"/>
          <a:stretch>
            <a:fillRect/>
          </a:stretch>
        </p:blipFill>
        <p:spPr>
          <a:xfrm>
            <a:off x="5669012" y="1945376"/>
            <a:ext cx="3474988" cy="4912624"/>
          </a:xfrm>
          <a:prstGeom prst="rect">
            <a:avLst/>
          </a:prstGeom>
        </p:spPr>
      </p:pic>
      <p:sp>
        <p:nvSpPr>
          <p:cNvPr id="10" name="TextBox 9"/>
          <p:cNvSpPr txBox="1"/>
          <p:nvPr/>
        </p:nvSpPr>
        <p:spPr>
          <a:xfrm>
            <a:off x="3709003" y="192438"/>
            <a:ext cx="5261138" cy="461665"/>
          </a:xfrm>
          <a:prstGeom prst="rect">
            <a:avLst/>
          </a:prstGeom>
          <a:noFill/>
        </p:spPr>
        <p:txBody>
          <a:bodyPr wrap="square" rtlCol="0">
            <a:spAutoFit/>
          </a:bodyPr>
          <a:lstStyle/>
          <a:p>
            <a:r>
              <a:rPr lang="en-US" sz="2400" b="1" dirty="0">
                <a:solidFill>
                  <a:schemeClr val="accent1"/>
                </a:solidFill>
              </a:rPr>
              <a:t>http://</a:t>
            </a:r>
            <a:r>
              <a:rPr lang="en-US" sz="2400" b="1" dirty="0" err="1">
                <a:solidFill>
                  <a:schemeClr val="accent1"/>
                </a:solidFill>
              </a:rPr>
              <a:t>www.hefce.ac.uk</a:t>
            </a:r>
            <a:r>
              <a:rPr lang="en-US" sz="2400" b="1" dirty="0">
                <a:solidFill>
                  <a:schemeClr val="accent1"/>
                </a:solidFill>
              </a:rPr>
              <a:t>/</a:t>
            </a:r>
            <a:r>
              <a:rPr lang="en-US" sz="2400" b="1" dirty="0" err="1">
                <a:solidFill>
                  <a:schemeClr val="accent1"/>
                </a:solidFill>
              </a:rPr>
              <a:t>rsrch</a:t>
            </a:r>
            <a:r>
              <a:rPr lang="en-US" sz="2400" b="1" dirty="0">
                <a:solidFill>
                  <a:schemeClr val="accent1"/>
                </a:solidFill>
              </a:rPr>
              <a:t>/metrics/</a:t>
            </a:r>
          </a:p>
        </p:txBody>
      </p:sp>
    </p:spTree>
    <p:extLst>
      <p:ext uri="{BB962C8B-B14F-4D97-AF65-F5344CB8AC3E}">
        <p14:creationId xmlns:p14="http://schemas.microsoft.com/office/powerpoint/2010/main" val="18870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02" y="-26205"/>
            <a:ext cx="8229600" cy="1143000"/>
          </a:xfrm>
        </p:spPr>
        <p:txBody>
          <a:bodyPr>
            <a:normAutofit/>
          </a:bodyPr>
          <a:lstStyle/>
          <a:p>
            <a:pPr algn="l"/>
            <a:r>
              <a:rPr lang="en-GB" sz="3200" b="1" dirty="0"/>
              <a:t>Responsible metrics</a:t>
            </a:r>
            <a:endParaRPr lang="en-US" sz="3200" b="1" dirty="0"/>
          </a:p>
        </p:txBody>
      </p:sp>
      <p:sp>
        <p:nvSpPr>
          <p:cNvPr id="5" name="Content Placeholder 2"/>
          <p:cNvSpPr>
            <a:spLocks noGrp="1"/>
          </p:cNvSpPr>
          <p:nvPr>
            <p:ph idx="1"/>
          </p:nvPr>
        </p:nvSpPr>
        <p:spPr>
          <a:xfrm>
            <a:off x="302364" y="939061"/>
            <a:ext cx="5785237" cy="5188292"/>
          </a:xfrm>
        </p:spPr>
        <p:txBody>
          <a:bodyPr>
            <a:noAutofit/>
          </a:bodyPr>
          <a:lstStyle/>
          <a:p>
            <a:pPr marL="0" indent="0">
              <a:buNone/>
            </a:pPr>
            <a:r>
              <a:rPr lang="en-GB" sz="1600" dirty="0">
                <a:solidFill>
                  <a:schemeClr val="tx2"/>
                </a:solidFill>
              </a:rPr>
              <a:t>Responsible metrics can be understood in terms of:</a:t>
            </a:r>
          </a:p>
          <a:p>
            <a:pPr lvl="0"/>
            <a:r>
              <a:rPr lang="en-US" sz="1600" b="1" dirty="0">
                <a:solidFill>
                  <a:schemeClr val="tx2"/>
                </a:solidFill>
              </a:rPr>
              <a:t>Robustness</a:t>
            </a:r>
            <a:r>
              <a:rPr lang="en-US" sz="1600" dirty="0">
                <a:solidFill>
                  <a:schemeClr val="tx2"/>
                </a:solidFill>
              </a:rPr>
              <a:t>: basing metrics on the best possible data in terms of accuracy and scope;</a:t>
            </a:r>
            <a:endParaRPr lang="en-GB" sz="1600" dirty="0">
              <a:solidFill>
                <a:schemeClr val="tx2"/>
              </a:solidFill>
            </a:endParaRPr>
          </a:p>
          <a:p>
            <a:pPr lvl="0"/>
            <a:r>
              <a:rPr lang="en-US" sz="1600" b="1" dirty="0">
                <a:solidFill>
                  <a:schemeClr val="tx2"/>
                </a:solidFill>
              </a:rPr>
              <a:t>Humility</a:t>
            </a:r>
            <a:r>
              <a:rPr lang="en-US" sz="1600" dirty="0">
                <a:solidFill>
                  <a:schemeClr val="tx2"/>
                </a:solidFill>
              </a:rPr>
              <a:t>: recognizing that quantitative evaluation should support – but not supplant – qualitative, expert assessment;</a:t>
            </a:r>
            <a:endParaRPr lang="en-GB" sz="1600" dirty="0">
              <a:solidFill>
                <a:schemeClr val="tx2"/>
              </a:solidFill>
            </a:endParaRPr>
          </a:p>
          <a:p>
            <a:pPr lvl="0"/>
            <a:r>
              <a:rPr lang="en-US" sz="1600" b="1" dirty="0">
                <a:solidFill>
                  <a:schemeClr val="tx2"/>
                </a:solidFill>
              </a:rPr>
              <a:t>Transparency</a:t>
            </a:r>
            <a:r>
              <a:rPr lang="en-US" sz="1600" dirty="0">
                <a:solidFill>
                  <a:schemeClr val="tx2"/>
                </a:solidFill>
              </a:rPr>
              <a:t>: keeping data collection and analytical processes open and transparent, so that those being evaluated can test and verify the results;</a:t>
            </a:r>
            <a:endParaRPr lang="en-GB" sz="1600" dirty="0">
              <a:solidFill>
                <a:schemeClr val="tx2"/>
              </a:solidFill>
            </a:endParaRPr>
          </a:p>
          <a:p>
            <a:pPr lvl="0"/>
            <a:r>
              <a:rPr lang="en-US" sz="1600" b="1" dirty="0">
                <a:solidFill>
                  <a:schemeClr val="tx2"/>
                </a:solidFill>
              </a:rPr>
              <a:t>Diversity</a:t>
            </a:r>
            <a:r>
              <a:rPr lang="en-US" sz="1600" dirty="0">
                <a:solidFill>
                  <a:schemeClr val="tx2"/>
                </a:solidFill>
              </a:rPr>
              <a:t>: accounting for variation by field, using a variety of indicators to reflect and support a plurality of research &amp; researcher career paths;</a:t>
            </a:r>
            <a:endParaRPr lang="en-GB" sz="1600" dirty="0">
              <a:solidFill>
                <a:schemeClr val="tx2"/>
              </a:solidFill>
            </a:endParaRPr>
          </a:p>
          <a:p>
            <a:pPr lvl="0"/>
            <a:r>
              <a:rPr lang="en-US" sz="1600" b="1" dirty="0">
                <a:solidFill>
                  <a:schemeClr val="tx2"/>
                </a:solidFill>
              </a:rPr>
              <a:t>Reflexivity</a:t>
            </a:r>
            <a:r>
              <a:rPr lang="en-US" sz="1600" dirty="0">
                <a:solidFill>
                  <a:schemeClr val="tx2"/>
                </a:solidFill>
              </a:rPr>
              <a:t>: recognizing the potential &amp; systemic effects of indicators and updating them in response.</a:t>
            </a:r>
            <a:endParaRPr lang="en-GB" sz="1600" dirty="0">
              <a:solidFill>
                <a:schemeClr val="tx2"/>
              </a:solidFill>
            </a:endParaRPr>
          </a:p>
        </p:txBody>
      </p:sp>
      <p:pic>
        <p:nvPicPr>
          <p:cNvPr id="3" name="Picture 2"/>
          <p:cNvPicPr>
            <a:picLocks noChangeAspect="1"/>
          </p:cNvPicPr>
          <p:nvPr/>
        </p:nvPicPr>
        <p:blipFill>
          <a:blip r:embed="rId3"/>
          <a:stretch>
            <a:fillRect/>
          </a:stretch>
        </p:blipFill>
        <p:spPr>
          <a:xfrm>
            <a:off x="6369808" y="1468422"/>
            <a:ext cx="2512143" cy="4130973"/>
          </a:xfrm>
          <a:prstGeom prst="rect">
            <a:avLst/>
          </a:prstGeom>
        </p:spPr>
      </p:pic>
    </p:spTree>
    <p:extLst>
      <p:ext uri="{BB962C8B-B14F-4D97-AF65-F5344CB8AC3E}">
        <p14:creationId xmlns:p14="http://schemas.microsoft.com/office/powerpoint/2010/main" val="18656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735" y="342648"/>
            <a:ext cx="4414518" cy="6288600"/>
          </a:xfrm>
        </p:spPr>
        <p:txBody>
          <a:bodyPr>
            <a:normAutofit/>
          </a:bodyPr>
          <a:lstStyle/>
          <a:p>
            <a:pPr marL="0" indent="0">
              <a:buNone/>
            </a:pPr>
            <a:endParaRPr lang="en-GB" sz="3600" dirty="0"/>
          </a:p>
          <a:p>
            <a:pPr marL="0" indent="0">
              <a:buNone/>
            </a:pPr>
            <a:r>
              <a:rPr lang="en-GB" sz="3200" dirty="0"/>
              <a:t>Across the research community, the description, production and consumption of ‘metrics’ remains contested and open to misunderstandings. </a:t>
            </a:r>
            <a:endParaRPr lang="en-US" sz="3200" dirty="0"/>
          </a:p>
        </p:txBody>
      </p:sp>
      <p:pic>
        <p:nvPicPr>
          <p:cNvPr id="4" name="Picture 3"/>
          <p:cNvPicPr>
            <a:picLocks noChangeAspect="1"/>
          </p:cNvPicPr>
          <p:nvPr/>
        </p:nvPicPr>
        <p:blipFill>
          <a:blip r:embed="rId2"/>
          <a:stretch>
            <a:fillRect/>
          </a:stretch>
        </p:blipFill>
        <p:spPr>
          <a:xfrm>
            <a:off x="4636253" y="342648"/>
            <a:ext cx="4507747" cy="6342250"/>
          </a:xfrm>
          <a:prstGeom prst="rect">
            <a:avLst/>
          </a:prstGeom>
        </p:spPr>
      </p:pic>
    </p:spTree>
    <p:extLst>
      <p:ext uri="{BB962C8B-B14F-4D97-AF65-F5344CB8AC3E}">
        <p14:creationId xmlns:p14="http://schemas.microsoft.com/office/powerpoint/2010/main" val="18689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solidFill>
                  <a:schemeClr val="tx2"/>
                </a:solidFill>
              </a:rPr>
              <a:t>The Leiden Manifesto</a:t>
            </a:r>
          </a:p>
        </p:txBody>
      </p:sp>
      <p:sp>
        <p:nvSpPr>
          <p:cNvPr id="6" name="Tijdelijke aanduiding voor inhoud 5"/>
          <p:cNvSpPr>
            <a:spLocks noGrp="1"/>
          </p:cNvSpPr>
          <p:nvPr>
            <p:ph idx="1"/>
          </p:nvPr>
        </p:nvSpPr>
        <p:spPr>
          <a:xfrm>
            <a:off x="460639" y="980728"/>
            <a:ext cx="8229600" cy="4700790"/>
          </a:xfrm>
        </p:spPr>
        <p:txBody>
          <a:bodyPr>
            <a:noAutofit/>
          </a:bodyPr>
          <a:lstStyle/>
          <a:p>
            <a:r>
              <a:rPr lang="en-US" sz="1600" dirty="0">
                <a:solidFill>
                  <a:schemeClr val="tx2">
                    <a:lumMod val="75000"/>
                  </a:schemeClr>
                </a:solidFill>
                <a:cs typeface="Cambria"/>
              </a:rPr>
              <a:t>Quantitative evaluation should support expert assessment.</a:t>
            </a:r>
          </a:p>
          <a:p>
            <a:r>
              <a:rPr lang="en-US" sz="1600" dirty="0">
                <a:solidFill>
                  <a:schemeClr val="tx2">
                    <a:lumMod val="75000"/>
                  </a:schemeClr>
                </a:solidFill>
                <a:cs typeface="Cambria"/>
              </a:rPr>
              <a:t>Measure performance in accordance with the research mission.</a:t>
            </a:r>
          </a:p>
          <a:p>
            <a:r>
              <a:rPr lang="en-US" sz="1600" dirty="0">
                <a:solidFill>
                  <a:schemeClr val="tx2">
                    <a:lumMod val="75000"/>
                  </a:schemeClr>
                </a:solidFill>
                <a:cs typeface="Cambria"/>
              </a:rPr>
              <a:t>Protect excellence in locally relevant research</a:t>
            </a:r>
          </a:p>
          <a:p>
            <a:r>
              <a:rPr lang="en-US" sz="1600" dirty="0">
                <a:solidFill>
                  <a:schemeClr val="tx2">
                    <a:lumMod val="75000"/>
                  </a:schemeClr>
                </a:solidFill>
                <a:cs typeface="Cambria"/>
              </a:rPr>
              <a:t>Keep data collection and analytical processes open, transparent and simple.</a:t>
            </a:r>
          </a:p>
          <a:p>
            <a:r>
              <a:rPr lang="en-US" sz="1600" dirty="0">
                <a:solidFill>
                  <a:schemeClr val="tx2">
                    <a:lumMod val="75000"/>
                  </a:schemeClr>
                </a:solidFill>
                <a:cs typeface="Cambria"/>
              </a:rPr>
              <a:t>Allow for data verification</a:t>
            </a:r>
          </a:p>
          <a:p>
            <a:r>
              <a:rPr lang="en-US" sz="1600" dirty="0">
                <a:solidFill>
                  <a:schemeClr val="tx2">
                    <a:lumMod val="75000"/>
                  </a:schemeClr>
                </a:solidFill>
                <a:cs typeface="Cambria"/>
              </a:rPr>
              <a:t>Account for variation by field in publication and citation practices</a:t>
            </a:r>
          </a:p>
          <a:p>
            <a:r>
              <a:rPr lang="en-US" sz="1600" dirty="0">
                <a:solidFill>
                  <a:schemeClr val="tx2">
                    <a:lumMod val="75000"/>
                  </a:schemeClr>
                </a:solidFill>
                <a:cs typeface="Cambria"/>
              </a:rPr>
              <a:t>Data should be interpreted taking into account the difficulty of credit assignment in the case of multi-authored publications. </a:t>
            </a:r>
          </a:p>
          <a:p>
            <a:r>
              <a:rPr lang="en-US" sz="1600" dirty="0">
                <a:solidFill>
                  <a:schemeClr val="tx2">
                    <a:lumMod val="75000"/>
                  </a:schemeClr>
                </a:solidFill>
                <a:cs typeface="Cambria"/>
              </a:rPr>
              <a:t>Base assessment of individual researchers on </a:t>
            </a:r>
            <a:r>
              <a:rPr lang="en-US" sz="1600" i="1" dirty="0">
                <a:solidFill>
                  <a:schemeClr val="tx2">
                    <a:lumMod val="75000"/>
                  </a:schemeClr>
                </a:solidFill>
                <a:cs typeface="Cambria"/>
              </a:rPr>
              <a:t>qualitative</a:t>
            </a:r>
            <a:r>
              <a:rPr lang="en-US" sz="1600" dirty="0">
                <a:solidFill>
                  <a:schemeClr val="tx2">
                    <a:lumMod val="75000"/>
                  </a:schemeClr>
                </a:solidFill>
                <a:cs typeface="Cambria"/>
              </a:rPr>
              <a:t> judgment.</a:t>
            </a:r>
          </a:p>
          <a:p>
            <a:r>
              <a:rPr lang="en-US" sz="1600" dirty="0">
                <a:solidFill>
                  <a:schemeClr val="tx2">
                    <a:lumMod val="75000"/>
                  </a:schemeClr>
                </a:solidFill>
                <a:cs typeface="Cambria"/>
              </a:rPr>
              <a:t>False precision should be avoided (</a:t>
            </a:r>
            <a:r>
              <a:rPr lang="en-US" sz="1600" dirty="0" err="1">
                <a:solidFill>
                  <a:schemeClr val="tx2">
                    <a:lumMod val="75000"/>
                  </a:schemeClr>
                </a:solidFill>
                <a:cs typeface="Cambria"/>
              </a:rPr>
              <a:t>eg</a:t>
            </a:r>
            <a:r>
              <a:rPr lang="en-US" sz="1600" dirty="0">
                <a:solidFill>
                  <a:schemeClr val="tx2">
                    <a:lumMod val="75000"/>
                  </a:schemeClr>
                </a:solidFill>
                <a:cs typeface="Cambria"/>
              </a:rPr>
              <a:t>. the JIF).  </a:t>
            </a:r>
          </a:p>
          <a:p>
            <a:r>
              <a:rPr lang="en-US" sz="1600" dirty="0">
                <a:solidFill>
                  <a:schemeClr val="tx2">
                    <a:lumMod val="75000"/>
                  </a:schemeClr>
                </a:solidFill>
                <a:cs typeface="Cambria"/>
              </a:rPr>
              <a:t>Systemic effects of the assessment and the indicators should be taken into account and indicators should be updated regularly</a:t>
            </a:r>
          </a:p>
        </p:txBody>
      </p:sp>
      <p:sp>
        <p:nvSpPr>
          <p:cNvPr id="4" name="Tijdelijke aanduiding voor dianummer 3"/>
          <p:cNvSpPr>
            <a:spLocks noGrp="1"/>
          </p:cNvSpPr>
          <p:nvPr>
            <p:ph type="sldNum" sz="quarter" idx="12"/>
          </p:nvPr>
        </p:nvSpPr>
        <p:spPr/>
        <p:txBody>
          <a:bodyPr/>
          <a:lstStyle/>
          <a:p>
            <a:fld id="{F045888D-9AB1-6B4D-8F49-EDCF20386FDE}" type="slidenum">
              <a:rPr lang="en-US" smtClean="0"/>
              <a:pPr/>
              <a:t>13</a:t>
            </a:fld>
            <a:endParaRPr lang="en-US"/>
          </a:p>
        </p:txBody>
      </p:sp>
      <p:sp>
        <p:nvSpPr>
          <p:cNvPr id="2" name="Rechthoek 1"/>
          <p:cNvSpPr/>
          <p:nvPr/>
        </p:nvSpPr>
        <p:spPr>
          <a:xfrm>
            <a:off x="3396161" y="5827147"/>
            <a:ext cx="4608512" cy="646331"/>
          </a:xfrm>
          <a:prstGeom prst="rect">
            <a:avLst/>
          </a:prstGeom>
        </p:spPr>
        <p:txBody>
          <a:bodyPr wrap="square">
            <a:spAutoFit/>
          </a:bodyPr>
          <a:lstStyle/>
          <a:p>
            <a:r>
              <a:rPr lang="en-US" sz="1200" dirty="0">
                <a:solidFill>
                  <a:schemeClr val="tx2">
                    <a:lumMod val="75000"/>
                  </a:schemeClr>
                </a:solidFill>
                <a:cs typeface="Cambria"/>
              </a:rPr>
              <a:t>Diana Hicks (Georgia Tech), Paul Wouters (CWTS), Ismael </a:t>
            </a:r>
            <a:r>
              <a:rPr lang="en-US" sz="1200" dirty="0" err="1">
                <a:solidFill>
                  <a:schemeClr val="tx2">
                    <a:lumMod val="75000"/>
                  </a:schemeClr>
                </a:solidFill>
                <a:cs typeface="Cambria"/>
              </a:rPr>
              <a:t>Rafols</a:t>
            </a:r>
            <a:r>
              <a:rPr lang="en-US" sz="1200" dirty="0">
                <a:solidFill>
                  <a:schemeClr val="tx2">
                    <a:lumMod val="75000"/>
                  </a:schemeClr>
                </a:solidFill>
                <a:cs typeface="Cambria"/>
              </a:rPr>
              <a:t> (SPRU/</a:t>
            </a:r>
            <a:r>
              <a:rPr lang="en-US" sz="1200" dirty="0" err="1">
                <a:solidFill>
                  <a:schemeClr val="tx2">
                    <a:lumMod val="75000"/>
                  </a:schemeClr>
                </a:solidFill>
                <a:cs typeface="Cambria"/>
              </a:rPr>
              <a:t>Ingenio</a:t>
            </a:r>
            <a:r>
              <a:rPr lang="en-US" sz="1200" dirty="0">
                <a:solidFill>
                  <a:schemeClr val="tx2">
                    <a:lumMod val="75000"/>
                  </a:schemeClr>
                </a:solidFill>
                <a:cs typeface="Cambria"/>
              </a:rPr>
              <a:t>), Sarah de </a:t>
            </a:r>
            <a:r>
              <a:rPr lang="en-US" sz="1200" dirty="0" err="1">
                <a:solidFill>
                  <a:schemeClr val="tx2">
                    <a:lumMod val="75000"/>
                  </a:schemeClr>
                </a:solidFill>
                <a:cs typeface="Cambria"/>
              </a:rPr>
              <a:t>Rijcke</a:t>
            </a:r>
            <a:r>
              <a:rPr lang="en-US" sz="1200" dirty="0">
                <a:solidFill>
                  <a:schemeClr val="tx2">
                    <a:lumMod val="75000"/>
                  </a:schemeClr>
                </a:solidFill>
                <a:cs typeface="Cambria"/>
              </a:rPr>
              <a:t> and </a:t>
            </a:r>
            <a:r>
              <a:rPr lang="en-US" sz="1200" dirty="0" err="1">
                <a:solidFill>
                  <a:schemeClr val="tx2">
                    <a:lumMod val="75000"/>
                  </a:schemeClr>
                </a:solidFill>
                <a:cs typeface="Cambria"/>
              </a:rPr>
              <a:t>Ludo</a:t>
            </a:r>
            <a:r>
              <a:rPr lang="en-US" sz="1200" dirty="0">
                <a:solidFill>
                  <a:schemeClr val="tx2">
                    <a:lumMod val="75000"/>
                  </a:schemeClr>
                </a:solidFill>
                <a:cs typeface="Cambria"/>
              </a:rPr>
              <a:t> </a:t>
            </a:r>
            <a:r>
              <a:rPr lang="en-US" sz="1200" dirty="0" err="1">
                <a:solidFill>
                  <a:schemeClr val="tx2">
                    <a:lumMod val="75000"/>
                  </a:schemeClr>
                </a:solidFill>
                <a:cs typeface="Cambria"/>
              </a:rPr>
              <a:t>Waltman</a:t>
            </a:r>
            <a:r>
              <a:rPr lang="en-US" sz="1200" dirty="0">
                <a:solidFill>
                  <a:schemeClr val="tx2">
                    <a:lumMod val="75000"/>
                  </a:schemeClr>
                </a:solidFill>
                <a:cs typeface="Cambria"/>
              </a:rPr>
              <a:t> (CWTS) </a:t>
            </a:r>
            <a:endParaRPr lang="nl-NL" sz="1200" dirty="0">
              <a:solidFill>
                <a:schemeClr val="tx2">
                  <a:lumMod val="75000"/>
                </a:schemeClr>
              </a:solidFill>
              <a:cs typeface="Cambria"/>
            </a:endParaRPr>
          </a:p>
        </p:txBody>
      </p:sp>
    </p:spTree>
    <p:extLst>
      <p:ext uri="{BB962C8B-B14F-4D97-AF65-F5344CB8AC3E}">
        <p14:creationId xmlns:p14="http://schemas.microsoft.com/office/powerpoint/2010/main" val="11274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is changing</a:t>
            </a:r>
          </a:p>
        </p:txBody>
      </p:sp>
      <p:sp>
        <p:nvSpPr>
          <p:cNvPr id="3" name="Content Placeholder 2"/>
          <p:cNvSpPr>
            <a:spLocks noGrp="1"/>
          </p:cNvSpPr>
          <p:nvPr>
            <p:ph idx="1"/>
          </p:nvPr>
        </p:nvSpPr>
        <p:spPr/>
        <p:txBody>
          <a:bodyPr>
            <a:normAutofit fontScale="92500"/>
          </a:bodyPr>
          <a:lstStyle/>
          <a:p>
            <a:r>
              <a:rPr lang="en-US" dirty="0"/>
              <a:t>What counts as excellence is shaped by how we measure and define “excellence”</a:t>
            </a:r>
          </a:p>
          <a:p>
            <a:r>
              <a:rPr lang="en-US" dirty="0"/>
              <a:t>What counts as impact is shaped by how we measure and define “impact”</a:t>
            </a:r>
          </a:p>
          <a:p>
            <a:r>
              <a:rPr lang="en-US" i="1" dirty="0"/>
              <a:t>Qualities</a:t>
            </a:r>
            <a:r>
              <a:rPr lang="en-US" dirty="0"/>
              <a:t> and </a:t>
            </a:r>
            <a:r>
              <a:rPr lang="en-US" i="1" dirty="0"/>
              <a:t>interactions</a:t>
            </a:r>
            <a:r>
              <a:rPr lang="en-US" dirty="0"/>
              <a:t> are the foundation for “excellence” and “impact” so we should understand those more fundamental processes first</a:t>
            </a:r>
          </a:p>
          <a:p>
            <a:r>
              <a:rPr lang="en-US" dirty="0"/>
              <a:t>We need different indicators at different levels in the scientific system to inform wise management that strikes the right balance between trust and control</a:t>
            </a:r>
          </a:p>
          <a:p>
            <a:r>
              <a:rPr lang="en-US" dirty="0"/>
              <a:t>Context crucial for effective data standardization</a:t>
            </a:r>
          </a:p>
        </p:txBody>
      </p:sp>
      <p:sp>
        <p:nvSpPr>
          <p:cNvPr id="4" name="Slide Number Placeholder 3"/>
          <p:cNvSpPr>
            <a:spLocks noGrp="1"/>
          </p:cNvSpPr>
          <p:nvPr>
            <p:ph type="sldNum" sz="quarter" idx="12"/>
          </p:nvPr>
        </p:nvSpPr>
        <p:spPr/>
        <p:txBody>
          <a:bodyPr/>
          <a:lstStyle/>
          <a:p>
            <a:fld id="{F045888D-9AB1-6B4D-8F49-EDCF20386FDE}" type="slidenum">
              <a:rPr lang="en-US" smtClean="0"/>
              <a:pPr/>
              <a:t>14</a:t>
            </a:fld>
            <a:endParaRPr lang="en-US" dirty="0"/>
          </a:p>
        </p:txBody>
      </p:sp>
    </p:spTree>
    <p:extLst>
      <p:ext uri="{BB962C8B-B14F-4D97-AF65-F5344CB8AC3E}">
        <p14:creationId xmlns:p14="http://schemas.microsoft.com/office/powerpoint/2010/main" val="131448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counts</a:t>
            </a:r>
          </a:p>
        </p:txBody>
      </p:sp>
      <p:sp>
        <p:nvSpPr>
          <p:cNvPr id="3" name="Content Placeholder 2"/>
          <p:cNvSpPr>
            <a:spLocks noGrp="1"/>
          </p:cNvSpPr>
          <p:nvPr>
            <p:ph idx="1"/>
          </p:nvPr>
        </p:nvSpPr>
        <p:spPr>
          <a:xfrm>
            <a:off x="457200" y="1124744"/>
            <a:ext cx="8229600" cy="4536505"/>
          </a:xfrm>
        </p:spPr>
        <p:txBody>
          <a:bodyPr>
            <a:normAutofit lnSpcReduction="10000"/>
          </a:bodyPr>
          <a:lstStyle/>
          <a:p>
            <a:r>
              <a:rPr lang="en-US" dirty="0"/>
              <a:t>Responsible metrics is </a:t>
            </a:r>
            <a:r>
              <a:rPr lang="en-US" i="1" dirty="0"/>
              <a:t>not</a:t>
            </a:r>
            <a:r>
              <a:rPr lang="en-US" dirty="0"/>
              <a:t> supposed to be a universal standard</a:t>
            </a:r>
          </a:p>
          <a:p>
            <a:r>
              <a:rPr lang="en-US" dirty="0"/>
              <a:t>Responsible metrics should be responsive and inclusive metrics</a:t>
            </a:r>
          </a:p>
          <a:p>
            <a:r>
              <a:rPr lang="en-US" dirty="0"/>
              <a:t>Measuring means changing</a:t>
            </a:r>
          </a:p>
          <a:p>
            <a:r>
              <a:rPr lang="en-US" dirty="0"/>
              <a:t>The context shapes what responsible metrics means:</a:t>
            </a:r>
          </a:p>
          <a:p>
            <a:pPr lvl="1"/>
            <a:r>
              <a:rPr lang="en-US" dirty="0"/>
              <a:t>the urgency of social problems (poverty, inequality, unemployment and corruption)</a:t>
            </a:r>
          </a:p>
          <a:p>
            <a:pPr lvl="1"/>
            <a:r>
              <a:rPr lang="en-US" dirty="0"/>
              <a:t>local research and educational missions</a:t>
            </a:r>
          </a:p>
          <a:p>
            <a:pPr lvl="1"/>
            <a:r>
              <a:rPr lang="en-US" dirty="0"/>
              <a:t>the local appropriation of “the global”</a:t>
            </a:r>
          </a:p>
          <a:p>
            <a:pPr lvl="1"/>
            <a:r>
              <a:rPr lang="en-US" dirty="0"/>
              <a:t>the values embedded in the policies and communities</a:t>
            </a:r>
          </a:p>
          <a:p>
            <a:pPr lvl="1"/>
            <a:endParaRPr lang="en-US" dirty="0"/>
          </a:p>
        </p:txBody>
      </p:sp>
      <p:sp>
        <p:nvSpPr>
          <p:cNvPr id="4" name="Slide Number Placeholder 3"/>
          <p:cNvSpPr>
            <a:spLocks noGrp="1"/>
          </p:cNvSpPr>
          <p:nvPr>
            <p:ph type="sldNum" sz="quarter" idx="12"/>
          </p:nvPr>
        </p:nvSpPr>
        <p:spPr/>
        <p:txBody>
          <a:bodyPr/>
          <a:lstStyle/>
          <a:p>
            <a:fld id="{F045888D-9AB1-6B4D-8F49-EDCF20386FDE}" type="slidenum">
              <a:rPr lang="en-US" smtClean="0"/>
              <a:pPr/>
              <a:t>15</a:t>
            </a:fld>
            <a:endParaRPr lang="en-US" dirty="0"/>
          </a:p>
        </p:txBody>
      </p:sp>
    </p:spTree>
    <p:extLst>
      <p:ext uri="{BB962C8B-B14F-4D97-AF65-F5344CB8AC3E}">
        <p14:creationId xmlns:p14="http://schemas.microsoft.com/office/powerpoint/2010/main" val="18819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Experiments in evaluation</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045888D-9AB1-6B4D-8F49-EDCF20386FDE}" type="slidenum">
              <a:rPr lang="en-US" smtClean="0"/>
              <a:pPr/>
              <a:t>16</a:t>
            </a:fld>
            <a:endParaRPr lang="en-US" dirty="0"/>
          </a:p>
        </p:txBody>
      </p:sp>
    </p:spTree>
    <p:extLst>
      <p:ext uri="{BB962C8B-B14F-4D97-AF65-F5344CB8AC3E}">
        <p14:creationId xmlns:p14="http://schemas.microsoft.com/office/powerpoint/2010/main" val="17775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8930" y="241101"/>
            <a:ext cx="9161859" cy="892969"/>
          </a:xfrm>
          <a:prstGeom prst="rect">
            <a:avLst/>
          </a:prstGeom>
          <a:solidFill>
            <a:schemeClr val="accent1"/>
          </a:soli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nl-NL"/>
          </a:p>
        </p:txBody>
      </p:sp>
      <p:sp>
        <p:nvSpPr>
          <p:cNvPr id="20482" name="Rectangle 2"/>
          <p:cNvSpPr>
            <a:spLocks/>
          </p:cNvSpPr>
          <p:nvPr/>
        </p:nvSpPr>
        <p:spPr bwMode="auto">
          <a:xfrm>
            <a:off x="1228949" y="1799332"/>
            <a:ext cx="6974086" cy="3437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tabLst>
                <a:tab pos="642915" algn="l"/>
              </a:tabLst>
            </a:pPr>
            <a:r>
              <a:rPr lang="en-US" sz="2500" dirty="0">
                <a:solidFill>
                  <a:schemeClr val="tx2">
                    <a:lumMod val="75000"/>
                  </a:schemeClr>
                </a:solidFill>
                <a:ea typeface="ＭＳ Ｐゴシック" charset="0"/>
                <a:sym typeface="TheMix Regular" charset="0"/>
              </a:rPr>
              <a:t>aim is to give researchers a voice in evaluation</a:t>
            </a:r>
            <a:r>
              <a:rPr lang="en-US" sz="2100" dirty="0">
                <a:solidFill>
                  <a:schemeClr val="tx2">
                    <a:lumMod val="75000"/>
                  </a:schemeClr>
                </a:solidFill>
                <a:ea typeface="ＭＳ Ｐゴシック" charset="0"/>
                <a:sym typeface="TheMix Regular" charset="0"/>
              </a:rPr>
              <a:t> </a:t>
            </a:r>
          </a:p>
          <a:p>
            <a:pPr>
              <a:tabLst>
                <a:tab pos="642915" algn="l"/>
              </a:tabLst>
            </a:pPr>
            <a:endParaRPr lang="en-US" sz="2100" dirty="0">
              <a:solidFill>
                <a:schemeClr val="tx2">
                  <a:lumMod val="75000"/>
                </a:schemeClr>
              </a:solidFill>
              <a:ea typeface="ＭＳ Ｐゴシック" charset="0"/>
              <a:sym typeface="TheMix Regular" charset="0"/>
            </a:endParaRPr>
          </a:p>
          <a:p>
            <a:pPr>
              <a:tabLst>
                <a:tab pos="642915" algn="l"/>
              </a:tabLst>
            </a:pPr>
            <a:endParaRPr lang="en-US" sz="800" dirty="0">
              <a:solidFill>
                <a:schemeClr val="tx2">
                  <a:lumMod val="75000"/>
                </a:schemeClr>
              </a:solidFill>
              <a:ea typeface="ＭＳ Ｐゴシック" charset="0"/>
              <a:sym typeface="TheMix Regular" charset="0"/>
            </a:endParaRP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evidence based arguments</a:t>
            </a: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shift to dialog orientation</a:t>
            </a: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selection of indicators</a:t>
            </a: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narrative component</a:t>
            </a: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Good Evaluation Practices</a:t>
            </a:r>
          </a:p>
          <a:p>
            <a:pPr>
              <a:buClr>
                <a:srgbClr val="2176BF"/>
              </a:buClr>
              <a:buSzPct val="100000"/>
              <a:buFont typeface="Zapf Dingbats" charset="0"/>
              <a:buChar char="➡"/>
              <a:tabLst>
                <a:tab pos="642915" algn="l"/>
              </a:tabLst>
            </a:pPr>
            <a:r>
              <a:rPr lang="en-US" sz="2200" dirty="0">
                <a:solidFill>
                  <a:schemeClr val="tx2">
                    <a:lumMod val="75000"/>
                  </a:schemeClr>
                </a:solidFill>
                <a:ea typeface="ＭＳ Ｐゴシック" charset="0"/>
                <a:sym typeface="TheMix Regular" charset="0"/>
              </a:rPr>
              <a:t>envisioned as web service</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664" y="464344"/>
            <a:ext cx="3196828" cy="446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0484" name="Rectangle 4"/>
          <p:cNvSpPr>
            <a:spLocks/>
          </p:cNvSpPr>
          <p:nvPr/>
        </p:nvSpPr>
        <p:spPr bwMode="auto">
          <a:xfrm>
            <a:off x="4575349" y="405363"/>
            <a:ext cx="1779296"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3900">
                <a:solidFill>
                  <a:srgbClr val="4D4D4D"/>
                </a:solidFill>
                <a:latin typeface="TheSans Bold" charset="0"/>
                <a:ea typeface="ＭＳ Ｐゴシック" charset="0"/>
                <a:sym typeface="TheSans Bold" charset="0"/>
              </a:rPr>
              <a:t>portfolio</a:t>
            </a:r>
          </a:p>
        </p:txBody>
      </p:sp>
      <p:grpSp>
        <p:nvGrpSpPr>
          <p:cNvPr id="20485" name="Group 10"/>
          <p:cNvGrpSpPr>
            <a:grpSpLocks/>
          </p:cNvGrpSpPr>
          <p:nvPr/>
        </p:nvGrpSpPr>
        <p:grpSpPr bwMode="auto">
          <a:xfrm rot="-5400000">
            <a:off x="4945931" y="2589610"/>
            <a:ext cx="3163342" cy="2723555"/>
            <a:chOff x="0" y="0"/>
            <a:chExt cx="2833" cy="2440"/>
          </a:xfrm>
        </p:grpSpPr>
        <p:grpSp>
          <p:nvGrpSpPr>
            <p:cNvPr id="20486" name="Group 8"/>
            <p:cNvGrpSpPr>
              <a:grpSpLocks/>
            </p:cNvGrpSpPr>
            <p:nvPr/>
          </p:nvGrpSpPr>
          <p:grpSpPr bwMode="auto">
            <a:xfrm>
              <a:off x="0" y="0"/>
              <a:ext cx="2833" cy="2440"/>
              <a:chOff x="0" y="0"/>
              <a:chExt cx="2833" cy="2440"/>
            </a:xfrm>
          </p:grpSpPr>
          <p:sp>
            <p:nvSpPr>
              <p:cNvPr id="20488" name="AutoShape 5"/>
              <p:cNvSpPr>
                <a:spLocks/>
              </p:cNvSpPr>
              <p:nvPr/>
            </p:nvSpPr>
            <p:spPr bwMode="auto">
              <a:xfrm rot="7199520">
                <a:off x="323" y="44"/>
                <a:ext cx="800" cy="1208"/>
              </a:xfrm>
              <a:prstGeom prst="roundRect">
                <a:avLst>
                  <a:gd name="adj" fmla="val 15000"/>
                </a:avLst>
              </a:prstGeom>
              <a:solidFill>
                <a:srgbClr val="676767"/>
              </a:solidFill>
              <a:ln w="25400">
                <a:solidFill>
                  <a:srgbClr val="4D4D4D"/>
                </a:solidFill>
                <a:miter lim="800000"/>
                <a:headEnd/>
                <a:tailEnd/>
              </a:ln>
            </p:spPr>
            <p:txBody>
              <a:bodyPr lIns="0" tIns="0" rIns="0" bIns="0" anchor="b"/>
              <a:lstStyle/>
              <a:p>
                <a:r>
                  <a:rPr lang="en-US" sz="1700">
                    <a:solidFill>
                      <a:srgbClr val="FFFFFF"/>
                    </a:solidFill>
                    <a:latin typeface="Arial Narrow" charset="0"/>
                    <a:ea typeface="ＭＳ Ｐゴシック" charset="0"/>
                    <a:sym typeface="Arial Narrow" charset="0"/>
                  </a:rPr>
                  <a:t>expertise</a:t>
                </a:r>
              </a:p>
            </p:txBody>
          </p:sp>
          <p:sp>
            <p:nvSpPr>
              <p:cNvPr id="20489" name="AutoShape 6"/>
              <p:cNvSpPr>
                <a:spLocks/>
              </p:cNvSpPr>
              <p:nvPr/>
            </p:nvSpPr>
            <p:spPr bwMode="auto">
              <a:xfrm rot="3597562">
                <a:off x="1714" y="47"/>
                <a:ext cx="800" cy="1200"/>
              </a:xfrm>
              <a:prstGeom prst="roundRect">
                <a:avLst>
                  <a:gd name="adj" fmla="val 15000"/>
                </a:avLst>
              </a:prstGeom>
              <a:solidFill>
                <a:srgbClr val="676767"/>
              </a:solidFill>
              <a:ln w="25400">
                <a:solidFill>
                  <a:srgbClr val="4D4D4D"/>
                </a:solidFill>
                <a:miter lim="800000"/>
                <a:headEnd/>
                <a:tailEnd/>
              </a:ln>
            </p:spPr>
            <p:txBody>
              <a:bodyPr lIns="0" tIns="0" rIns="0" bIns="0"/>
              <a:lstStyle/>
              <a:p>
                <a:r>
                  <a:rPr lang="en-US" sz="1700">
                    <a:solidFill>
                      <a:srgbClr val="FFFFFF"/>
                    </a:solidFill>
                    <a:latin typeface="Arial Narrow" charset="0"/>
                    <a:ea typeface="ＭＳ Ｐゴシック" charset="0"/>
                    <a:sym typeface="Arial Narrow" charset="0"/>
                  </a:rPr>
                  <a:t>output</a:t>
                </a:r>
              </a:p>
            </p:txBody>
          </p:sp>
          <p:sp>
            <p:nvSpPr>
              <p:cNvPr id="20490" name="AutoShape 7"/>
              <p:cNvSpPr>
                <a:spLocks/>
              </p:cNvSpPr>
              <p:nvPr/>
            </p:nvSpPr>
            <p:spPr bwMode="auto">
              <a:xfrm rot="10800000">
                <a:off x="1015" y="1240"/>
                <a:ext cx="800" cy="1200"/>
              </a:xfrm>
              <a:prstGeom prst="roundRect">
                <a:avLst>
                  <a:gd name="adj" fmla="val 15000"/>
                </a:avLst>
              </a:prstGeom>
              <a:solidFill>
                <a:srgbClr val="676767"/>
              </a:solidFill>
              <a:ln w="25400">
                <a:solidFill>
                  <a:srgbClr val="4D4D4D"/>
                </a:solidFill>
                <a:miter lim="800000"/>
                <a:headEnd/>
                <a:tailEnd/>
              </a:ln>
            </p:spPr>
            <p:txBody>
              <a:bodyPr lIns="0" tIns="0" rIns="0" bIns="0"/>
              <a:lstStyle/>
              <a:p>
                <a:r>
                  <a:rPr lang="en-US" sz="1700">
                    <a:solidFill>
                      <a:srgbClr val="FFFFFF"/>
                    </a:solidFill>
                    <a:latin typeface="Arial Narrow" charset="0"/>
                    <a:ea typeface="ＭＳ Ｐゴシック" charset="0"/>
                    <a:sym typeface="Arial Narrow" charset="0"/>
                  </a:rPr>
                  <a:t>influence</a:t>
                </a:r>
              </a:p>
            </p:txBody>
          </p:sp>
        </p:grpSp>
        <p:sp>
          <p:nvSpPr>
            <p:cNvPr id="20487" name="Oval 9"/>
            <p:cNvSpPr>
              <a:spLocks/>
            </p:cNvSpPr>
            <p:nvPr/>
          </p:nvSpPr>
          <p:spPr bwMode="auto">
            <a:xfrm rot="5400000">
              <a:off x="868" y="494"/>
              <a:ext cx="1096" cy="1096"/>
            </a:xfrm>
            <a:prstGeom prst="ellipse">
              <a:avLst/>
            </a:prstGeom>
            <a:solidFill>
              <a:srgbClr val="ADE188"/>
            </a:solidFill>
            <a:ln w="25400">
              <a:solidFill>
                <a:srgbClr val="96C41F"/>
              </a:solidFill>
              <a:miter lim="800000"/>
              <a:headEnd/>
              <a:tailEnd/>
            </a:ln>
          </p:spPr>
          <p:txBody>
            <a:bodyPr lIns="0" tIns="0" rIns="0" bIns="0" anchor="ctr"/>
            <a:lstStyle/>
            <a:p>
              <a:r>
                <a:rPr lang="en-US" sz="1700">
                  <a:solidFill>
                    <a:srgbClr val="343434"/>
                  </a:solidFill>
                  <a:latin typeface="Arial Narrow" charset="0"/>
                  <a:ea typeface="ＭＳ Ｐゴシック" charset="0"/>
                  <a:sym typeface="Arial Narrow" charset="0"/>
                </a:rPr>
                <a:t>narrative</a:t>
              </a:r>
            </a:p>
          </p:txBody>
        </p:sp>
      </p:grpSp>
    </p:spTree>
    <p:extLst>
      <p:ext uri="{BB962C8B-B14F-4D97-AF65-F5344CB8AC3E}">
        <p14:creationId xmlns:p14="http://schemas.microsoft.com/office/powerpoint/2010/main" val="205723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2382" y="354807"/>
            <a:ext cx="9148763" cy="8929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E2E2E2"/>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44710">
              <a:defRPr/>
            </a:pPr>
            <a:endParaRPr lang="en-US" sz="2400">
              <a:solidFill>
                <a:srgbClr val="1D3EE2"/>
              </a:solidFill>
              <a:latin typeface="Gill Sans" charset="0"/>
              <a:cs typeface="Gill Sans" charset="0"/>
              <a:sym typeface="Gill Sans" charset="0"/>
            </a:endParaRPr>
          </a:p>
        </p:txBody>
      </p:sp>
      <p:sp>
        <p:nvSpPr>
          <p:cNvPr id="13314" name="AutoShape 2"/>
          <p:cNvSpPr>
            <a:spLocks/>
          </p:cNvSpPr>
          <p:nvPr/>
        </p:nvSpPr>
        <p:spPr bwMode="auto">
          <a:xfrm>
            <a:off x="1498996" y="468313"/>
            <a:ext cx="6275067" cy="755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0004" tIns="30004" rIns="30004" bIns="30004" anchor="ctr"/>
          <a:lstStyle/>
          <a:p>
            <a:pPr defTabSz="344710">
              <a:defRPr/>
            </a:pPr>
            <a:r>
              <a:rPr lang="en-US" sz="4700" b="1" dirty="0">
                <a:solidFill>
                  <a:srgbClr val="0365C0"/>
                </a:solidFill>
                <a:latin typeface="Frutiger" charset="0"/>
                <a:cs typeface="Frutiger" charset="0"/>
                <a:sym typeface="Frutiger" charset="0"/>
              </a:rPr>
              <a:t>ACUMEN Portfolio</a:t>
            </a:r>
            <a:endParaRPr lang="en-US" dirty="0">
              <a:cs typeface="Helvetica Light" charset="0"/>
            </a:endParaRPr>
          </a:p>
        </p:txBody>
      </p:sp>
      <p:grpSp>
        <p:nvGrpSpPr>
          <p:cNvPr id="13315" name="Group 3"/>
          <p:cNvGrpSpPr>
            <a:grpSpLocks/>
          </p:cNvGrpSpPr>
          <p:nvPr/>
        </p:nvGrpSpPr>
        <p:grpSpPr bwMode="auto">
          <a:xfrm>
            <a:off x="288727" y="1756569"/>
            <a:ext cx="4365426" cy="4140994"/>
            <a:chOff x="0" y="0"/>
            <a:chExt cx="11641592" cy="8282059"/>
          </a:xfrm>
        </p:grpSpPr>
        <p:sp>
          <p:nvSpPr>
            <p:cNvPr id="13316" name="AutoShape 4"/>
            <p:cNvSpPr>
              <a:spLocks/>
            </p:cNvSpPr>
            <p:nvPr/>
          </p:nvSpPr>
          <p:spPr bwMode="auto">
            <a:xfrm>
              <a:off x="0" y="0"/>
              <a:ext cx="11641592" cy="8282059"/>
            </a:xfrm>
            <a:prstGeom prst="roundRect">
              <a:avLst>
                <a:gd name="adj" fmla="val 10000"/>
              </a:avLst>
            </a:prstGeom>
            <a:gradFill rotWithShape="0">
              <a:gsLst>
                <a:gs pos="0">
                  <a:srgbClr val="DBECFF"/>
                </a:gs>
                <a:gs pos="100000">
                  <a:srgbClr val="7898E9"/>
                </a:gs>
              </a:gsLst>
              <a:lin ang="2700000"/>
            </a:gradFill>
            <a:ln>
              <a:noFill/>
            </a:ln>
            <a:effectLst>
              <a:outerShdw blurRad="508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nchor="ctr"/>
            <a:lstStyle/>
            <a:p>
              <a:pPr>
                <a:defRPr/>
              </a:pPr>
              <a:endParaRPr lang="en-US" sz="1300">
                <a:solidFill>
                  <a:srgbClr val="FFFFFF"/>
                </a:solidFill>
                <a:cs typeface="Helvetica Light" charset="0"/>
              </a:endParaRPr>
            </a:p>
          </p:txBody>
        </p:sp>
        <p:grpSp>
          <p:nvGrpSpPr>
            <p:cNvPr id="13323" name="Group 5"/>
            <p:cNvGrpSpPr>
              <a:grpSpLocks/>
            </p:cNvGrpSpPr>
            <p:nvPr/>
          </p:nvGrpSpPr>
          <p:grpSpPr bwMode="auto">
            <a:xfrm>
              <a:off x="523312" y="331402"/>
              <a:ext cx="10426072" cy="2784699"/>
              <a:chOff x="2398064" y="-446812"/>
              <a:chExt cx="10426072" cy="2784699"/>
            </a:xfrm>
          </p:grpSpPr>
          <p:sp>
            <p:nvSpPr>
              <p:cNvPr id="13318" name="AutoShape 6"/>
              <p:cNvSpPr>
                <a:spLocks/>
              </p:cNvSpPr>
              <p:nvPr/>
            </p:nvSpPr>
            <p:spPr bwMode="auto">
              <a:xfrm>
                <a:off x="2398647" y="-446424"/>
                <a:ext cx="10425519" cy="2784499"/>
              </a:xfrm>
              <a:prstGeom prst="roundRect">
                <a:avLst>
                  <a:gd name="adj" fmla="val 22866"/>
                </a:avLst>
              </a:prstGeom>
              <a:solidFill>
                <a:srgbClr val="D9D9D9"/>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45719" tIns="45719" rIns="45719" bIns="45719"/>
              <a:lstStyle/>
              <a:p>
                <a:pPr defTabSz="619411">
                  <a:defRPr/>
                </a:pPr>
                <a:endParaRPr lang="en-US" sz="2400">
                  <a:solidFill>
                    <a:srgbClr val="FFFFFF"/>
                  </a:solidFill>
                  <a:latin typeface="Calibri" charset="0"/>
                  <a:cs typeface="Calibri" charset="0"/>
                  <a:sym typeface="Calibri" charset="0"/>
                </a:endParaRPr>
              </a:p>
            </p:txBody>
          </p:sp>
          <p:sp>
            <p:nvSpPr>
              <p:cNvPr id="2" name="AutoShape 7"/>
              <p:cNvSpPr>
                <a:spLocks/>
              </p:cNvSpPr>
              <p:nvPr/>
            </p:nvSpPr>
            <p:spPr bwMode="auto">
              <a:xfrm>
                <a:off x="2771724" y="-333710"/>
                <a:ext cx="9961952" cy="23685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619411">
                  <a:defRPr/>
                </a:pPr>
                <a:r>
                  <a:rPr lang="en-US" sz="2200">
                    <a:solidFill>
                      <a:srgbClr val="4950A8"/>
                    </a:solidFill>
                    <a:latin typeface="Calibri" charset="0"/>
                    <a:cs typeface="Calibri" charset="0"/>
                    <a:sym typeface="Calibri" charset="0"/>
                  </a:rPr>
                  <a:t>Career Narrative</a:t>
                </a:r>
                <a:br>
                  <a:rPr lang="en-US">
                    <a:solidFill>
                      <a:srgbClr val="595959"/>
                    </a:solidFill>
                    <a:latin typeface="Calibri" charset="0"/>
                    <a:cs typeface="Calibri" charset="0"/>
                    <a:sym typeface="Calibri" charset="0"/>
                  </a:rPr>
                </a:br>
                <a:r>
                  <a:rPr lang="en-US" sz="1300">
                    <a:solidFill>
                      <a:srgbClr val="595959"/>
                    </a:solidFill>
                    <a:latin typeface="Calibri" charset="0"/>
                    <a:cs typeface="Calibri" charset="0"/>
                    <a:sym typeface="Calibri" charset="0"/>
                  </a:rPr>
                  <a:t>Links expertise, output, and influence together in an evidence-based argument; included content is negotiated with evaluator and tailored to the particular evaluation</a:t>
                </a:r>
                <a:endParaRPr lang="en-US">
                  <a:cs typeface="Helvetica Light" charset="0"/>
                </a:endParaRPr>
              </a:p>
            </p:txBody>
          </p:sp>
        </p:grpSp>
        <p:grpSp>
          <p:nvGrpSpPr>
            <p:cNvPr id="13324" name="Group 8"/>
            <p:cNvGrpSpPr>
              <a:grpSpLocks/>
            </p:cNvGrpSpPr>
            <p:nvPr/>
          </p:nvGrpSpPr>
          <p:grpSpPr bwMode="auto">
            <a:xfrm>
              <a:off x="4113490" y="3356852"/>
              <a:ext cx="3316515" cy="4753216"/>
              <a:chOff x="0" y="0"/>
              <a:chExt cx="3316514" cy="4753215"/>
            </a:xfrm>
          </p:grpSpPr>
          <p:sp>
            <p:nvSpPr>
              <p:cNvPr id="13321" name="AutoShape 9"/>
              <p:cNvSpPr>
                <a:spLocks/>
              </p:cNvSpPr>
              <p:nvPr/>
            </p:nvSpPr>
            <p:spPr bwMode="auto">
              <a:xfrm>
                <a:off x="-117" y="739"/>
                <a:ext cx="3316417" cy="4565688"/>
              </a:xfrm>
              <a:prstGeom prst="roundRect">
                <a:avLst>
                  <a:gd name="adj" fmla="val 21935"/>
                </a:avLst>
              </a:prstGeom>
              <a:solidFill>
                <a:srgbClr val="595959"/>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45719" tIns="45719" rIns="45719" bIns="45719"/>
              <a:lstStyle/>
              <a:p>
                <a:pPr defTabSz="619411">
                  <a:defRPr/>
                </a:pPr>
                <a:endParaRPr lang="en-US" sz="2400">
                  <a:solidFill>
                    <a:srgbClr val="FFFFFF"/>
                  </a:solidFill>
                  <a:latin typeface="Calibri" charset="0"/>
                  <a:cs typeface="Calibri" charset="0"/>
                  <a:sym typeface="Calibri" charset="0"/>
                </a:endParaRPr>
              </a:p>
            </p:txBody>
          </p:sp>
          <p:sp>
            <p:nvSpPr>
              <p:cNvPr id="13322" name="AutoShape 10"/>
              <p:cNvSpPr>
                <a:spLocks/>
              </p:cNvSpPr>
              <p:nvPr/>
            </p:nvSpPr>
            <p:spPr bwMode="auto">
              <a:xfrm>
                <a:off x="326921" y="124565"/>
                <a:ext cx="2782996" cy="4629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619411">
                  <a:defRPr/>
                </a:pPr>
                <a:r>
                  <a:rPr lang="en-US" sz="2200">
                    <a:solidFill>
                      <a:srgbClr val="FFFFFF"/>
                    </a:solidFill>
                    <a:latin typeface="Calibri" charset="0"/>
                    <a:cs typeface="Calibri" charset="0"/>
                    <a:sym typeface="Calibri" charset="0"/>
                  </a:rPr>
                  <a:t>Output</a:t>
                </a:r>
              </a:p>
              <a:p>
                <a:pPr defTabSz="619411">
                  <a:defRPr/>
                </a:pPr>
                <a:endParaRPr lang="en-US" sz="500">
                  <a:solidFill>
                    <a:srgbClr val="FFFFFF"/>
                  </a:solidFill>
                  <a:latin typeface="Calibri" charset="0"/>
                  <a:cs typeface="Calibri" charset="0"/>
                  <a:sym typeface="Calibri" charset="0"/>
                </a:endParaRPr>
              </a:p>
              <a:p>
                <a:pPr defTabSz="619411">
                  <a:defRPr/>
                </a:pPr>
                <a:r>
                  <a:rPr lang="en-US" sz="1100">
                    <a:solidFill>
                      <a:srgbClr val="FFFFFF"/>
                    </a:solidFill>
                    <a:latin typeface="Calibri" charset="0"/>
                    <a:cs typeface="Calibri" charset="0"/>
                    <a:sym typeface="Calibri" charset="0"/>
                  </a:rPr>
                  <a:t>- publications</a:t>
                </a:r>
              </a:p>
              <a:p>
                <a:pPr defTabSz="619411">
                  <a:defRPr/>
                </a:pPr>
                <a:r>
                  <a:rPr lang="en-US" sz="1100">
                    <a:solidFill>
                      <a:srgbClr val="FFFFFF"/>
                    </a:solidFill>
                    <a:latin typeface="Calibri" charset="0"/>
                    <a:cs typeface="Calibri" charset="0"/>
                    <a:sym typeface="Calibri" charset="0"/>
                  </a:rPr>
                  <a:t>- public media</a:t>
                </a:r>
              </a:p>
              <a:p>
                <a:pPr defTabSz="619411">
                  <a:defRPr/>
                </a:pPr>
                <a:r>
                  <a:rPr lang="en-US" sz="1100">
                    <a:solidFill>
                      <a:srgbClr val="FFFFFF"/>
                    </a:solidFill>
                    <a:latin typeface="Calibri" charset="0"/>
                    <a:cs typeface="Calibri" charset="0"/>
                    <a:sym typeface="Calibri" charset="0"/>
                  </a:rPr>
                  <a:t>- teaching</a:t>
                </a:r>
              </a:p>
              <a:p>
                <a:pPr defTabSz="619411">
                  <a:defRPr/>
                </a:pPr>
                <a:r>
                  <a:rPr lang="en-US" sz="1100">
                    <a:solidFill>
                      <a:srgbClr val="FFFFFF"/>
                    </a:solidFill>
                    <a:latin typeface="Calibri" charset="0"/>
                    <a:cs typeface="Calibri" charset="0"/>
                    <a:sym typeface="Calibri" charset="0"/>
                  </a:rPr>
                  <a:t>- web/social media</a:t>
                </a:r>
              </a:p>
              <a:p>
                <a:pPr defTabSz="619411">
                  <a:defRPr/>
                </a:pPr>
                <a:r>
                  <a:rPr lang="en-US" sz="1100">
                    <a:solidFill>
                      <a:srgbClr val="FFFFFF"/>
                    </a:solidFill>
                    <a:latin typeface="Calibri" charset="0"/>
                    <a:cs typeface="Calibri" charset="0"/>
                    <a:sym typeface="Calibri" charset="0"/>
                  </a:rPr>
                  <a:t>- data sets</a:t>
                </a:r>
              </a:p>
              <a:p>
                <a:pPr defTabSz="619411">
                  <a:defRPr/>
                </a:pPr>
                <a:r>
                  <a:rPr lang="en-US" sz="1100">
                    <a:solidFill>
                      <a:srgbClr val="FFFFFF"/>
                    </a:solidFill>
                    <a:latin typeface="Calibri" charset="0"/>
                    <a:cs typeface="Calibri" charset="0"/>
                    <a:sym typeface="Calibri" charset="0"/>
                  </a:rPr>
                  <a:t>- software/tools</a:t>
                </a:r>
              </a:p>
              <a:p>
                <a:pPr defTabSz="619411">
                  <a:defRPr/>
                </a:pPr>
                <a:r>
                  <a:rPr lang="en-US" sz="1100">
                    <a:solidFill>
                      <a:srgbClr val="FFFFFF"/>
                    </a:solidFill>
                    <a:latin typeface="Calibri" charset="0"/>
                    <a:cs typeface="Calibri" charset="0"/>
                    <a:sym typeface="Calibri" charset="0"/>
                  </a:rPr>
                  <a:t>- infrastructure</a:t>
                </a:r>
              </a:p>
              <a:p>
                <a:pPr defTabSz="619411">
                  <a:defRPr/>
                </a:pPr>
                <a:r>
                  <a:rPr lang="en-US" sz="1100">
                    <a:solidFill>
                      <a:srgbClr val="FFFFFF"/>
                    </a:solidFill>
                    <a:latin typeface="Calibri" charset="0"/>
                    <a:cs typeface="Calibri" charset="0"/>
                    <a:sym typeface="Calibri" charset="0"/>
                  </a:rPr>
                  <a:t>- grant proposals</a:t>
                </a:r>
                <a:endParaRPr lang="en-US">
                  <a:cs typeface="Helvetica Light" charset="0"/>
                </a:endParaRPr>
              </a:p>
            </p:txBody>
          </p:sp>
        </p:grpSp>
        <p:grpSp>
          <p:nvGrpSpPr>
            <p:cNvPr id="13325" name="Group 11"/>
            <p:cNvGrpSpPr>
              <a:grpSpLocks/>
            </p:cNvGrpSpPr>
            <p:nvPr/>
          </p:nvGrpSpPr>
          <p:grpSpPr bwMode="auto">
            <a:xfrm>
              <a:off x="533421" y="3357591"/>
              <a:ext cx="3316417" cy="4564103"/>
              <a:chOff x="646" y="739"/>
              <a:chExt cx="3316416" cy="4564102"/>
            </a:xfrm>
          </p:grpSpPr>
          <p:sp>
            <p:nvSpPr>
              <p:cNvPr id="3" name="AutoShape 12"/>
              <p:cNvSpPr>
                <a:spLocks/>
              </p:cNvSpPr>
              <p:nvPr/>
            </p:nvSpPr>
            <p:spPr bwMode="auto">
              <a:xfrm>
                <a:off x="646" y="739"/>
                <a:ext cx="3316416" cy="4564102"/>
              </a:xfrm>
              <a:prstGeom prst="roundRect">
                <a:avLst>
                  <a:gd name="adj" fmla="val 21935"/>
                </a:avLst>
              </a:prstGeom>
              <a:solidFill>
                <a:srgbClr val="595959"/>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45719" tIns="45719" rIns="45719" bIns="45719"/>
              <a:lstStyle/>
              <a:p>
                <a:pPr defTabSz="619411">
                  <a:defRPr/>
                </a:pPr>
                <a:endParaRPr lang="en-US" sz="2400">
                  <a:solidFill>
                    <a:srgbClr val="FFFFFF"/>
                  </a:solidFill>
                  <a:latin typeface="Calibri" charset="0"/>
                  <a:cs typeface="Calibri" charset="0"/>
                  <a:sym typeface="Calibri" charset="0"/>
                </a:endParaRPr>
              </a:p>
            </p:txBody>
          </p:sp>
          <p:sp>
            <p:nvSpPr>
              <p:cNvPr id="4" name="AutoShape 13"/>
              <p:cNvSpPr>
                <a:spLocks/>
              </p:cNvSpPr>
              <p:nvPr/>
            </p:nvSpPr>
            <p:spPr bwMode="auto">
              <a:xfrm>
                <a:off x="38749" y="130914"/>
                <a:ext cx="3278312" cy="39719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619411">
                  <a:defRPr/>
                </a:pPr>
                <a:r>
                  <a:rPr lang="en-US" sz="2200" dirty="0">
                    <a:solidFill>
                      <a:srgbClr val="FFFFFF"/>
                    </a:solidFill>
                    <a:latin typeface="Calibri" charset="0"/>
                    <a:cs typeface="Calibri" charset="0"/>
                    <a:sym typeface="Calibri" charset="0"/>
                  </a:rPr>
                  <a:t>Expertise</a:t>
                </a:r>
              </a:p>
              <a:p>
                <a:pPr defTabSz="619411">
                  <a:defRPr/>
                </a:pPr>
                <a:br>
                  <a:rPr lang="en-US" sz="500" dirty="0">
                    <a:solidFill>
                      <a:srgbClr val="FFFFFF"/>
                    </a:solidFill>
                    <a:latin typeface="Calibri" charset="0"/>
                    <a:cs typeface="Calibri" charset="0"/>
                    <a:sym typeface="Calibri" charset="0"/>
                  </a:rPr>
                </a:br>
                <a:r>
                  <a:rPr lang="en-US" sz="1100" dirty="0">
                    <a:solidFill>
                      <a:srgbClr val="FFFFFF"/>
                    </a:solidFill>
                    <a:latin typeface="Calibri" charset="0"/>
                    <a:cs typeface="Calibri" charset="0"/>
                    <a:sym typeface="Calibri" charset="0"/>
                  </a:rPr>
                  <a:t>- scientific/scholarly</a:t>
                </a:r>
              </a:p>
              <a:p>
                <a:pPr defTabSz="619411">
                  <a:defRPr/>
                </a:pPr>
                <a:r>
                  <a:rPr lang="en-US" sz="1100" dirty="0">
                    <a:solidFill>
                      <a:srgbClr val="FFFFFF"/>
                    </a:solidFill>
                    <a:latin typeface="Calibri" charset="0"/>
                    <a:cs typeface="Calibri" charset="0"/>
                    <a:sym typeface="Calibri" charset="0"/>
                  </a:rPr>
                  <a:t>- technological</a:t>
                </a:r>
              </a:p>
              <a:p>
                <a:pPr defTabSz="619411">
                  <a:defRPr/>
                </a:pPr>
                <a:r>
                  <a:rPr lang="en-US" sz="1100" dirty="0">
                    <a:solidFill>
                      <a:srgbClr val="FFFFFF"/>
                    </a:solidFill>
                    <a:latin typeface="Calibri" charset="0"/>
                    <a:cs typeface="Calibri" charset="0"/>
                    <a:sym typeface="Calibri" charset="0"/>
                  </a:rPr>
                  <a:t>- communication</a:t>
                </a:r>
              </a:p>
              <a:p>
                <a:pPr defTabSz="619411">
                  <a:defRPr/>
                </a:pPr>
                <a:r>
                  <a:rPr lang="en-US" sz="1100" dirty="0">
                    <a:solidFill>
                      <a:srgbClr val="FFFFFF"/>
                    </a:solidFill>
                    <a:latin typeface="Calibri" charset="0"/>
                    <a:cs typeface="Calibri" charset="0"/>
                    <a:sym typeface="Calibri" charset="0"/>
                  </a:rPr>
                  <a:t>- organizational</a:t>
                </a:r>
              </a:p>
              <a:p>
                <a:pPr defTabSz="619411">
                  <a:defRPr/>
                </a:pPr>
                <a:r>
                  <a:rPr lang="en-US" sz="1100" dirty="0">
                    <a:solidFill>
                      <a:srgbClr val="FFFFFF"/>
                    </a:solidFill>
                    <a:latin typeface="Calibri" charset="0"/>
                    <a:cs typeface="Calibri" charset="0"/>
                    <a:sym typeface="Calibri" charset="0"/>
                  </a:rPr>
                  <a:t>- knowledge transfer</a:t>
                </a:r>
              </a:p>
              <a:p>
                <a:pPr defTabSz="619411">
                  <a:defRPr/>
                </a:pPr>
                <a:r>
                  <a:rPr lang="en-US" sz="1100" dirty="0">
                    <a:solidFill>
                      <a:srgbClr val="FFFFFF"/>
                    </a:solidFill>
                    <a:latin typeface="Calibri" charset="0"/>
                    <a:cs typeface="Calibri" charset="0"/>
                    <a:sym typeface="Calibri" charset="0"/>
                  </a:rPr>
                  <a:t>- educational</a:t>
                </a:r>
                <a:endParaRPr lang="en-US" dirty="0">
                  <a:cs typeface="Helvetica Light" charset="0"/>
                </a:endParaRPr>
              </a:p>
            </p:txBody>
          </p:sp>
        </p:grpSp>
        <p:grpSp>
          <p:nvGrpSpPr>
            <p:cNvPr id="13326" name="Group 14"/>
            <p:cNvGrpSpPr>
              <a:grpSpLocks/>
            </p:cNvGrpSpPr>
            <p:nvPr/>
          </p:nvGrpSpPr>
          <p:grpSpPr bwMode="auto">
            <a:xfrm>
              <a:off x="7694913" y="3357591"/>
              <a:ext cx="3690039" cy="4564103"/>
              <a:chOff x="709" y="739"/>
              <a:chExt cx="3690038" cy="4564102"/>
            </a:xfrm>
          </p:grpSpPr>
          <p:sp>
            <p:nvSpPr>
              <p:cNvPr id="13327" name="AutoShape 15"/>
              <p:cNvSpPr>
                <a:spLocks/>
              </p:cNvSpPr>
              <p:nvPr/>
            </p:nvSpPr>
            <p:spPr bwMode="auto">
              <a:xfrm>
                <a:off x="709" y="739"/>
                <a:ext cx="3316417" cy="4564102"/>
              </a:xfrm>
              <a:prstGeom prst="roundRect">
                <a:avLst>
                  <a:gd name="adj" fmla="val 21935"/>
                </a:avLst>
              </a:prstGeom>
              <a:solidFill>
                <a:srgbClr val="595959"/>
              </a:solidFill>
              <a:ln>
                <a:noFill/>
              </a:ln>
              <a:effectLst>
                <a:outerShdw blurRad="38100" dist="23000" dir="5400000" algn="ctr" rotWithShape="0">
                  <a:srgbClr val="000000">
                    <a:alpha val="34999"/>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45719" tIns="45719" rIns="45719" bIns="45719"/>
              <a:lstStyle/>
              <a:p>
                <a:pPr defTabSz="619411">
                  <a:defRPr/>
                </a:pPr>
                <a:endParaRPr lang="en-US" sz="2400">
                  <a:solidFill>
                    <a:srgbClr val="FFFFFF"/>
                  </a:solidFill>
                  <a:latin typeface="Calibri" charset="0"/>
                  <a:cs typeface="Calibri" charset="0"/>
                  <a:sym typeface="Calibri" charset="0"/>
                </a:endParaRPr>
              </a:p>
            </p:txBody>
          </p:sp>
          <p:sp>
            <p:nvSpPr>
              <p:cNvPr id="13328" name="AutoShape 16"/>
              <p:cNvSpPr>
                <a:spLocks/>
              </p:cNvSpPr>
              <p:nvPr/>
            </p:nvSpPr>
            <p:spPr bwMode="auto">
              <a:xfrm>
                <a:off x="305518" y="122976"/>
                <a:ext cx="3385229" cy="39798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619411">
                  <a:defRPr/>
                </a:pPr>
                <a:r>
                  <a:rPr lang="en-US" sz="2200" dirty="0">
                    <a:solidFill>
                      <a:srgbClr val="FFFFFF"/>
                    </a:solidFill>
                    <a:latin typeface="Calibri" charset="0"/>
                    <a:cs typeface="Calibri" charset="0"/>
                    <a:sym typeface="Calibri" charset="0"/>
                  </a:rPr>
                  <a:t>Influence</a:t>
                </a:r>
                <a:br>
                  <a:rPr lang="en-US" sz="2200" dirty="0">
                    <a:solidFill>
                      <a:srgbClr val="FFFFFF"/>
                    </a:solidFill>
                    <a:latin typeface="Calibri" charset="0"/>
                    <a:cs typeface="Calibri" charset="0"/>
                    <a:sym typeface="Calibri" charset="0"/>
                  </a:rPr>
                </a:br>
                <a:br>
                  <a:rPr lang="en-US" sz="800" dirty="0">
                    <a:solidFill>
                      <a:srgbClr val="FFFFFF"/>
                    </a:solidFill>
                    <a:latin typeface="Calibri" charset="0"/>
                    <a:cs typeface="Calibri" charset="0"/>
                    <a:sym typeface="Calibri" charset="0"/>
                  </a:rPr>
                </a:br>
                <a:r>
                  <a:rPr lang="en-US" sz="1100" dirty="0">
                    <a:solidFill>
                      <a:srgbClr val="FFFFFF"/>
                    </a:solidFill>
                    <a:latin typeface="Calibri" charset="0"/>
                    <a:cs typeface="Calibri" charset="0"/>
                    <a:sym typeface="Calibri" charset="0"/>
                  </a:rPr>
                  <a:t>- on science</a:t>
                </a:r>
              </a:p>
              <a:p>
                <a:pPr defTabSz="619411">
                  <a:defRPr/>
                </a:pPr>
                <a:endParaRPr lang="en-US" sz="500" dirty="0">
                  <a:solidFill>
                    <a:srgbClr val="FFFFFF"/>
                  </a:solidFill>
                  <a:latin typeface="Calibri" charset="0"/>
                  <a:cs typeface="Calibri" charset="0"/>
                  <a:sym typeface="Calibri" charset="0"/>
                </a:endParaRPr>
              </a:p>
              <a:p>
                <a:pPr defTabSz="619411">
                  <a:defRPr/>
                </a:pPr>
                <a:r>
                  <a:rPr lang="en-US" sz="1100" dirty="0">
                    <a:solidFill>
                      <a:srgbClr val="FFFFFF"/>
                    </a:solidFill>
                    <a:latin typeface="Calibri" charset="0"/>
                    <a:cs typeface="Calibri" charset="0"/>
                    <a:sym typeface="Calibri" charset="0"/>
                  </a:rPr>
                  <a:t>- on society</a:t>
                </a:r>
              </a:p>
              <a:p>
                <a:pPr defTabSz="619411">
                  <a:defRPr/>
                </a:pPr>
                <a:endParaRPr lang="en-US" sz="500" dirty="0">
                  <a:solidFill>
                    <a:srgbClr val="FFFFFF"/>
                  </a:solidFill>
                  <a:latin typeface="Calibri" charset="0"/>
                  <a:cs typeface="Calibri" charset="0"/>
                  <a:sym typeface="Calibri" charset="0"/>
                </a:endParaRPr>
              </a:p>
              <a:p>
                <a:pPr defTabSz="619411">
                  <a:defRPr/>
                </a:pPr>
                <a:r>
                  <a:rPr lang="en-US" sz="1100" dirty="0">
                    <a:solidFill>
                      <a:srgbClr val="FFFFFF"/>
                    </a:solidFill>
                    <a:latin typeface="Calibri" charset="0"/>
                    <a:cs typeface="Calibri" charset="0"/>
                    <a:sym typeface="Calibri" charset="0"/>
                  </a:rPr>
                  <a:t>- on economy</a:t>
                </a:r>
              </a:p>
              <a:p>
                <a:pPr defTabSz="619411">
                  <a:defRPr/>
                </a:pPr>
                <a:endParaRPr lang="en-US" sz="500" dirty="0">
                  <a:solidFill>
                    <a:srgbClr val="FFFFFF"/>
                  </a:solidFill>
                  <a:latin typeface="Calibri" charset="0"/>
                  <a:cs typeface="Calibri" charset="0"/>
                  <a:sym typeface="Calibri" charset="0"/>
                </a:endParaRPr>
              </a:p>
              <a:p>
                <a:pPr defTabSz="619411">
                  <a:defRPr/>
                </a:pPr>
                <a:r>
                  <a:rPr lang="en-US" sz="1100" dirty="0">
                    <a:solidFill>
                      <a:srgbClr val="FFFFFF"/>
                    </a:solidFill>
                    <a:latin typeface="Calibri" charset="0"/>
                    <a:cs typeface="Calibri" charset="0"/>
                    <a:sym typeface="Calibri" charset="0"/>
                  </a:rPr>
                  <a:t>- on teaching</a:t>
                </a:r>
                <a:endParaRPr lang="en-US" dirty="0">
                  <a:cs typeface="Helvetica Light" charset="0"/>
                </a:endParaRPr>
              </a:p>
            </p:txBody>
          </p:sp>
        </p:grpSp>
      </p:grpSp>
      <p:sp>
        <p:nvSpPr>
          <p:cNvPr id="13329" name="AutoShape 17"/>
          <p:cNvSpPr>
            <a:spLocks/>
          </p:cNvSpPr>
          <p:nvPr/>
        </p:nvSpPr>
        <p:spPr bwMode="auto">
          <a:xfrm>
            <a:off x="5324475" y="1756569"/>
            <a:ext cx="3530203" cy="4140994"/>
          </a:xfrm>
          <a:prstGeom prst="roundRect">
            <a:avLst>
              <a:gd name="adj" fmla="val 12477"/>
            </a:avLst>
          </a:prstGeom>
          <a:solidFill>
            <a:srgbClr val="BDC1C0"/>
          </a:solidFill>
          <a:ln>
            <a:noFill/>
          </a:ln>
          <a:effectLst>
            <a:outerShdw blurRad="50800" dist="25400" dir="54000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nchor="ctr"/>
          <a:lstStyle/>
          <a:p>
            <a:pPr>
              <a:defRPr/>
            </a:pPr>
            <a:endParaRPr lang="en-US" sz="1300">
              <a:solidFill>
                <a:srgbClr val="FFFFFF"/>
              </a:solidFill>
              <a:cs typeface="Helvetica Light" charset="0"/>
            </a:endParaRPr>
          </a:p>
        </p:txBody>
      </p:sp>
      <p:sp>
        <p:nvSpPr>
          <p:cNvPr id="13330" name="AutoShape 18"/>
          <p:cNvSpPr>
            <a:spLocks/>
          </p:cNvSpPr>
          <p:nvPr/>
        </p:nvSpPr>
        <p:spPr bwMode="auto">
          <a:xfrm>
            <a:off x="5547122" y="1953419"/>
            <a:ext cx="3092053" cy="389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202" tIns="19202" rIns="19202" bIns="19202"/>
          <a:lstStyle/>
          <a:p>
            <a:pPr marL="110014" indent="-110014" defTabSz="619411">
              <a:defRPr/>
            </a:pPr>
            <a:r>
              <a:rPr lang="en-US" sz="2200" dirty="0">
                <a:solidFill>
                  <a:srgbClr val="4950A8"/>
                </a:solidFill>
                <a:latin typeface="Calibri" charset="0"/>
                <a:cs typeface="Calibri" charset="0"/>
                <a:sym typeface="Calibri" charset="0"/>
              </a:rPr>
              <a:t>Evaluation Guidelines </a:t>
            </a:r>
            <a:br>
              <a:rPr lang="en-US" dirty="0">
                <a:solidFill>
                  <a:srgbClr val="595959"/>
                </a:solidFill>
                <a:latin typeface="Calibri" charset="0"/>
                <a:cs typeface="Calibri" charset="0"/>
                <a:sym typeface="Calibri" charset="0"/>
              </a:rPr>
            </a:br>
            <a:endParaRPr lang="en-US" sz="800" dirty="0">
              <a:solidFill>
                <a:srgbClr val="595959"/>
              </a:solidFill>
              <a:latin typeface="Calibri" charset="0"/>
              <a:cs typeface="Calibri" charset="0"/>
              <a:sym typeface="Calibri" charset="0"/>
            </a:endParaRP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aimed at both researchers and evaluators</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development of evidence based arguments (what counts as evidence?)</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expanded list of research output</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establishing provenance</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taxonomy of indicators: bibliometric, webometric, altmetric</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guidance on use of indicators</a:t>
            </a:r>
          </a:p>
          <a:p>
            <a:pPr marL="110014" indent="-110014" defTabSz="619411">
              <a:spcBef>
                <a:spcPts val="630"/>
              </a:spcBef>
              <a:buClr>
                <a:srgbClr val="000000"/>
              </a:buClr>
              <a:buSzPct val="100000"/>
              <a:buFontTx/>
              <a:buChar char="-"/>
              <a:defRPr/>
            </a:pPr>
            <a:r>
              <a:rPr lang="en-US" sz="1300" dirty="0">
                <a:solidFill>
                  <a:srgbClr val="595959"/>
                </a:solidFill>
                <a:latin typeface="Calibri" charset="0"/>
                <a:cs typeface="Calibri" charset="0"/>
                <a:sym typeface="Calibri" charset="0"/>
              </a:rPr>
              <a:t>contextual considerations, such as: stage of career, discipline, and country of residence</a:t>
            </a:r>
            <a:endParaRPr lang="en-US" dirty="0">
              <a:cs typeface="Helvetica Light" charset="0"/>
            </a:endParaRPr>
          </a:p>
        </p:txBody>
      </p:sp>
      <p:sp>
        <p:nvSpPr>
          <p:cNvPr id="13334" name="AutoShape 22"/>
          <p:cNvSpPr>
            <a:spLocks/>
          </p:cNvSpPr>
          <p:nvPr/>
        </p:nvSpPr>
        <p:spPr bwMode="auto">
          <a:xfrm>
            <a:off x="4664274" y="3602832"/>
            <a:ext cx="650676" cy="447675"/>
          </a:xfrm>
          <a:prstGeom prst="leftRightArrow">
            <a:avLst>
              <a:gd name="adj1" fmla="val 32000"/>
              <a:gd name="adj2" fmla="val 75239"/>
            </a:avLst>
          </a:prstGeom>
          <a:solidFill>
            <a:srgbClr val="70BF41"/>
          </a:solidFill>
          <a:ln>
            <a:noFill/>
          </a:ln>
          <a:effectLst>
            <a:outerShdw blurRad="63500" dist="12700" algn="ctr" rotWithShape="0">
              <a:srgbClr val="000000">
                <a:alpha val="50000"/>
              </a:srgbClr>
            </a:outerShdw>
          </a:effectLst>
          <a:extLst>
            <a:ext uri="{91240B29-F687-4f45-9708-019B960494DF}">
              <a14:hiddenLine xmlns="" xmlns:a14="http://schemas.microsoft.com/office/drawing/2010/main" w="12700" cap="flat" cmpd="sng">
                <a:solidFill>
                  <a:srgbClr val="000000"/>
                </a:solidFill>
                <a:prstDash val="solid"/>
                <a:miter lim="0"/>
                <a:headEnd/>
                <a:tailEnd/>
              </a14:hiddenLine>
            </a:ext>
          </a:extLst>
        </p:spPr>
        <p:txBody>
          <a:bodyPr lIns="0" tIns="0" rIns="0" bIns="0" anchor="ctr"/>
          <a:lstStyle/>
          <a:p>
            <a:pPr>
              <a:defRPr/>
            </a:pPr>
            <a:endParaRPr lang="en-US" sz="1300">
              <a:solidFill>
                <a:srgbClr val="FFFFFF"/>
              </a:solidFill>
              <a:cs typeface="Helvetica Light" charset="0"/>
            </a:endParaRPr>
          </a:p>
        </p:txBody>
      </p:sp>
    </p:spTree>
    <p:extLst>
      <p:ext uri="{BB962C8B-B14F-4D97-AF65-F5344CB8AC3E}">
        <p14:creationId xmlns:p14="http://schemas.microsoft.com/office/powerpoint/2010/main" val="13882800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Centre for Science and Technology Studies (CWTS)</a:t>
            </a:r>
          </a:p>
        </p:txBody>
      </p:sp>
      <p:sp>
        <p:nvSpPr>
          <p:cNvPr id="3" name="Content Placeholder 2"/>
          <p:cNvSpPr>
            <a:spLocks noGrp="1"/>
          </p:cNvSpPr>
          <p:nvPr>
            <p:ph idx="1"/>
          </p:nvPr>
        </p:nvSpPr>
        <p:spPr>
          <a:xfrm>
            <a:off x="457200" y="1600200"/>
            <a:ext cx="4978896" cy="4525963"/>
          </a:xfrm>
        </p:spPr>
        <p:txBody>
          <a:bodyPr>
            <a:normAutofit/>
          </a:bodyPr>
          <a:lstStyle/>
          <a:p>
            <a:r>
              <a:rPr lang="en-US" noProof="0" dirty="0"/>
              <a:t>Research center at Leiden University focusing on quantitative studies of science (bibliometrics and scientometrics)</a:t>
            </a:r>
          </a:p>
          <a:p>
            <a:endParaRPr lang="en-US" noProof="0" dirty="0"/>
          </a:p>
          <a:p>
            <a:r>
              <a:rPr lang="en-US" noProof="0" dirty="0" err="1"/>
              <a:t>Bibliometric</a:t>
            </a:r>
            <a:r>
              <a:rPr lang="en-US" noProof="0" dirty="0"/>
              <a:t> contract research</a:t>
            </a:r>
          </a:p>
          <a:p>
            <a:pPr lvl="1"/>
            <a:r>
              <a:rPr lang="en-US" noProof="0" dirty="0"/>
              <a:t>Monitoring &amp; evaluation</a:t>
            </a:r>
          </a:p>
          <a:p>
            <a:pPr lvl="1"/>
            <a:r>
              <a:rPr lang="en-US" noProof="0" dirty="0"/>
              <a:t>Advanced analytics</a:t>
            </a:r>
          </a:p>
          <a:p>
            <a:pPr lvl="1"/>
            <a:r>
              <a:rPr lang="en-US" noProof="0" dirty="0"/>
              <a:t>Training &amp; education</a:t>
            </a:r>
          </a:p>
        </p:txBody>
      </p:sp>
      <p:pic>
        <p:nvPicPr>
          <p:cNvPr id="1026" name="Picture 2" descr="http://www.beeldbank.leidenuniv.nl/ImageDisplay.php?uid=FT082726&amp;thumb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28800"/>
            <a:ext cx="3333750" cy="441721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0EEBDC2-E20E-43DC-9366-E8B1C349886C}" type="slidenum">
              <a:rPr lang="en-US" smtClean="0"/>
              <a:t>1</a:t>
            </a:fld>
            <a:endParaRPr lang="en-US"/>
          </a:p>
        </p:txBody>
      </p:sp>
    </p:spTree>
    <p:extLst>
      <p:ext uri="{BB962C8B-B14F-4D97-AF65-F5344CB8AC3E}">
        <p14:creationId xmlns:p14="http://schemas.microsoft.com/office/powerpoint/2010/main" val="153336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5503" y="53777"/>
            <a:ext cx="6624736" cy="6812751"/>
          </a:xfrm>
        </p:spPr>
      </p:pic>
      <p:sp>
        <p:nvSpPr>
          <p:cNvPr id="4" name="Slide Number Placeholder 3"/>
          <p:cNvSpPr>
            <a:spLocks noGrp="1"/>
          </p:cNvSpPr>
          <p:nvPr>
            <p:ph type="sldNum" sz="quarter" idx="12"/>
          </p:nvPr>
        </p:nvSpPr>
        <p:spPr/>
        <p:txBody>
          <a:bodyPr/>
          <a:lstStyle/>
          <a:p>
            <a:fld id="{F045888D-9AB1-6B4D-8F49-EDCF20386FDE}" type="slidenum">
              <a:rPr lang="en-US" smtClean="0"/>
              <a:pPr/>
              <a:t>19</a:t>
            </a:fld>
            <a:endParaRPr lang="en-US" dirty="0"/>
          </a:p>
        </p:txBody>
      </p:sp>
    </p:spTree>
    <p:extLst>
      <p:ext uri="{BB962C8B-B14F-4D97-AF65-F5344CB8AC3E}">
        <p14:creationId xmlns:p14="http://schemas.microsoft.com/office/powerpoint/2010/main" val="4434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initial observations</a:t>
            </a:r>
          </a:p>
        </p:txBody>
      </p:sp>
      <p:sp>
        <p:nvSpPr>
          <p:cNvPr id="3" name="Content Placeholder 2"/>
          <p:cNvSpPr>
            <a:spLocks noGrp="1"/>
          </p:cNvSpPr>
          <p:nvPr>
            <p:ph idx="1"/>
          </p:nvPr>
        </p:nvSpPr>
        <p:spPr/>
        <p:txBody>
          <a:bodyPr/>
          <a:lstStyle/>
          <a:p>
            <a:r>
              <a:rPr lang="en-US" dirty="0">
                <a:solidFill>
                  <a:schemeClr val="tx2"/>
                </a:solidFill>
              </a:rPr>
              <a:t>Research has become a strategic enterprise in which permanent communication is crucial</a:t>
            </a:r>
          </a:p>
          <a:p>
            <a:r>
              <a:rPr lang="en-US" dirty="0">
                <a:solidFill>
                  <a:schemeClr val="tx2"/>
                </a:solidFill>
              </a:rPr>
              <a:t>The relative autonomy of scientific and technical professions has weakened</a:t>
            </a:r>
          </a:p>
          <a:p>
            <a:r>
              <a:rPr lang="en-US" dirty="0">
                <a:solidFill>
                  <a:schemeClr val="tx2"/>
                </a:solidFill>
              </a:rPr>
              <a:t>Both “quality/excellence” and “impact” have become crucial for success at all levels of the scientific system</a:t>
            </a:r>
          </a:p>
          <a:p>
            <a:r>
              <a:rPr lang="en-US" dirty="0">
                <a:solidFill>
                  <a:schemeClr val="tx2"/>
                </a:solidFill>
              </a:rPr>
              <a:t>Peer &amp; expert review and indicator based assessment have become intimately intertwined and mutually shape each other</a:t>
            </a:r>
          </a:p>
        </p:txBody>
      </p:sp>
      <p:sp>
        <p:nvSpPr>
          <p:cNvPr id="4" name="Slide Number Placeholder 3"/>
          <p:cNvSpPr>
            <a:spLocks noGrp="1"/>
          </p:cNvSpPr>
          <p:nvPr>
            <p:ph type="sldNum" sz="quarter" idx="12"/>
          </p:nvPr>
        </p:nvSpPr>
        <p:spPr/>
        <p:txBody>
          <a:bodyPr/>
          <a:lstStyle/>
          <a:p>
            <a:fld id="{F045888D-9AB1-6B4D-8F49-EDCF20386FDE}" type="slidenum">
              <a:rPr lang="en-US" smtClean="0"/>
              <a:pPr/>
              <a:t>2</a:t>
            </a:fld>
            <a:endParaRPr lang="en-US" dirty="0"/>
          </a:p>
        </p:txBody>
      </p:sp>
    </p:spTree>
    <p:extLst>
      <p:ext uri="{BB962C8B-B14F-4D97-AF65-F5344CB8AC3E}">
        <p14:creationId xmlns:p14="http://schemas.microsoft.com/office/powerpoint/2010/main" val="192173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chemeClr val="tx2"/>
                </a:solidFill>
              </a:rPr>
              <a:t>Research leaders face </a:t>
            </a:r>
            <a:r>
              <a:rPr lang="nl-NL" dirty="0" err="1">
                <a:solidFill>
                  <a:schemeClr val="tx2"/>
                </a:solidFill>
              </a:rPr>
              <a:t>key</a:t>
            </a:r>
            <a:r>
              <a:rPr lang="nl-NL" dirty="0">
                <a:solidFill>
                  <a:schemeClr val="tx2"/>
                </a:solidFill>
              </a:rPr>
              <a:t> </a:t>
            </a:r>
            <a:r>
              <a:rPr lang="nl-NL" dirty="0" err="1">
                <a:solidFill>
                  <a:schemeClr val="tx2"/>
                </a:solidFill>
              </a:rPr>
              <a:t>questions</a:t>
            </a:r>
            <a:endParaRPr lang="nl-NL" dirty="0">
              <a:solidFill>
                <a:schemeClr val="tx2"/>
              </a:solidFill>
            </a:endParaRPr>
          </a:p>
        </p:txBody>
      </p:sp>
      <p:sp>
        <p:nvSpPr>
          <p:cNvPr id="3" name="Content Placeholder 2"/>
          <p:cNvSpPr>
            <a:spLocks noGrp="1"/>
          </p:cNvSpPr>
          <p:nvPr>
            <p:ph idx="1"/>
          </p:nvPr>
        </p:nvSpPr>
        <p:spPr/>
        <p:txBody>
          <a:bodyPr/>
          <a:lstStyle/>
          <a:p>
            <a:r>
              <a:rPr lang="en-US" dirty="0">
                <a:solidFill>
                  <a:schemeClr val="tx2">
                    <a:lumMod val="75000"/>
                  </a:schemeClr>
                </a:solidFill>
              </a:rPr>
              <a:t>How should we monitor our research?</a:t>
            </a:r>
          </a:p>
          <a:p>
            <a:r>
              <a:rPr lang="en-US" dirty="0">
                <a:solidFill>
                  <a:schemeClr val="tx2">
                    <a:lumMod val="75000"/>
                  </a:schemeClr>
                </a:solidFill>
              </a:rPr>
              <a:t>How can we profile ourselves to attract the right students and staff?</a:t>
            </a:r>
          </a:p>
          <a:p>
            <a:r>
              <a:rPr lang="en-US" dirty="0">
                <a:solidFill>
                  <a:schemeClr val="tx2">
                    <a:lumMod val="75000"/>
                  </a:schemeClr>
                </a:solidFill>
              </a:rPr>
              <a:t>How should we divide funds?</a:t>
            </a:r>
          </a:p>
          <a:p>
            <a:r>
              <a:rPr lang="en-US" dirty="0">
                <a:solidFill>
                  <a:schemeClr val="tx2">
                    <a:lumMod val="75000"/>
                  </a:schemeClr>
                </a:solidFill>
              </a:rPr>
              <a:t>What is our scientific and societal impact?</a:t>
            </a:r>
          </a:p>
          <a:p>
            <a:r>
              <a:rPr lang="en-US" dirty="0">
                <a:solidFill>
                  <a:schemeClr val="tx2">
                    <a:lumMod val="75000"/>
                  </a:schemeClr>
                </a:solidFill>
              </a:rPr>
              <a:t>What is actually our area of expertise?</a:t>
            </a:r>
          </a:p>
          <a:p>
            <a:r>
              <a:rPr lang="en-US" dirty="0">
                <a:solidFill>
                  <a:schemeClr val="tx2">
                    <a:lumMod val="75000"/>
                  </a:schemeClr>
                </a:solidFill>
              </a:rPr>
              <a:t>How is our research trans-disciplinary connected?</a:t>
            </a:r>
            <a:endParaRPr lang="nl-NL"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F045888D-9AB1-6B4D-8F49-EDCF20386FDE}" type="slidenum">
              <a:rPr lang="en-US" smtClean="0"/>
              <a:pPr/>
              <a:t>3</a:t>
            </a:fld>
            <a:endParaRPr lang="en-US" dirty="0"/>
          </a:p>
        </p:txBody>
      </p:sp>
      <p:sp>
        <p:nvSpPr>
          <p:cNvPr id="5" name="TextBox 4"/>
          <p:cNvSpPr txBox="1"/>
          <p:nvPr/>
        </p:nvSpPr>
        <p:spPr>
          <a:xfrm>
            <a:off x="10322560" y="812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038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2"/>
                </a:solidFill>
              </a:rPr>
              <a:t>Research leaders </a:t>
            </a:r>
            <a:r>
              <a:rPr lang="nl-NL" dirty="0" err="1">
                <a:solidFill>
                  <a:schemeClr val="tx2"/>
                </a:solidFill>
              </a:rPr>
              <a:t>need</a:t>
            </a:r>
            <a:r>
              <a:rPr lang="nl-NL" dirty="0">
                <a:solidFill>
                  <a:schemeClr val="tx2"/>
                </a:solidFill>
              </a:rPr>
              <a:t> </a:t>
            </a:r>
            <a:r>
              <a:rPr lang="nl-NL" dirty="0" err="1">
                <a:solidFill>
                  <a:schemeClr val="tx2"/>
                </a:solidFill>
              </a:rPr>
              <a:t>strategic</a:t>
            </a:r>
            <a:r>
              <a:rPr lang="nl-NL" dirty="0">
                <a:solidFill>
                  <a:schemeClr val="tx2"/>
                </a:solidFill>
              </a:rPr>
              <a:t> intelligence</a:t>
            </a:r>
          </a:p>
        </p:txBody>
      </p:sp>
      <p:sp>
        <p:nvSpPr>
          <p:cNvPr id="3" name="Tijdelijke aanduiding voor inhoud 2"/>
          <p:cNvSpPr>
            <a:spLocks noGrp="1"/>
          </p:cNvSpPr>
          <p:nvPr>
            <p:ph idx="1"/>
          </p:nvPr>
        </p:nvSpPr>
        <p:spPr/>
        <p:txBody>
          <a:bodyPr/>
          <a:lstStyle/>
          <a:p>
            <a:r>
              <a:rPr lang="nl-NL" dirty="0" err="1"/>
              <a:t>Increasing</a:t>
            </a:r>
            <a:r>
              <a:rPr lang="nl-NL" dirty="0"/>
              <a:t> </a:t>
            </a:r>
            <a:r>
              <a:rPr lang="nl-NL" dirty="0" err="1"/>
              <a:t>demand</a:t>
            </a:r>
            <a:r>
              <a:rPr lang="nl-NL" dirty="0"/>
              <a:t> </a:t>
            </a:r>
            <a:r>
              <a:rPr lang="nl-NL" dirty="0" err="1"/>
              <a:t>for</a:t>
            </a:r>
            <a:r>
              <a:rPr lang="nl-NL" dirty="0"/>
              <a:t> information </a:t>
            </a:r>
            <a:r>
              <a:rPr lang="nl-NL" dirty="0" err="1"/>
              <a:t>about</a:t>
            </a:r>
            <a:r>
              <a:rPr lang="nl-NL" dirty="0"/>
              <a:t> research:</a:t>
            </a:r>
          </a:p>
          <a:p>
            <a:pPr lvl="1"/>
            <a:r>
              <a:rPr lang="nl-NL" dirty="0"/>
              <a:t>hyper </a:t>
            </a:r>
            <a:r>
              <a:rPr lang="nl-NL" dirty="0" err="1"/>
              <a:t>competition</a:t>
            </a:r>
            <a:r>
              <a:rPr lang="nl-NL" dirty="0"/>
              <a:t> </a:t>
            </a:r>
            <a:r>
              <a:rPr lang="nl-NL" dirty="0" err="1"/>
              <a:t>for</a:t>
            </a:r>
            <a:r>
              <a:rPr lang="nl-NL" dirty="0"/>
              <a:t> </a:t>
            </a:r>
            <a:r>
              <a:rPr lang="nl-NL" dirty="0" err="1"/>
              <a:t>funding</a:t>
            </a:r>
            <a:endParaRPr lang="nl-NL" dirty="0"/>
          </a:p>
          <a:p>
            <a:pPr lvl="1"/>
            <a:r>
              <a:rPr lang="nl-NL" dirty="0" err="1"/>
              <a:t>globalization</a:t>
            </a:r>
            <a:endParaRPr lang="nl-NL" dirty="0"/>
          </a:p>
          <a:p>
            <a:pPr lvl="1"/>
            <a:r>
              <a:rPr lang="nl-NL" dirty="0" err="1"/>
              <a:t>industry</a:t>
            </a:r>
            <a:r>
              <a:rPr lang="nl-NL" dirty="0"/>
              <a:t> – </a:t>
            </a:r>
            <a:r>
              <a:rPr lang="nl-NL" dirty="0" err="1"/>
              <a:t>academic</a:t>
            </a:r>
            <a:r>
              <a:rPr lang="nl-NL" dirty="0"/>
              <a:t> partnerships</a:t>
            </a:r>
          </a:p>
          <a:p>
            <a:pPr lvl="1"/>
            <a:r>
              <a:rPr lang="nl-NL" dirty="0" err="1"/>
              <a:t>interdisciplinary</a:t>
            </a:r>
            <a:r>
              <a:rPr lang="nl-NL" dirty="0"/>
              <a:t> research </a:t>
            </a:r>
            <a:r>
              <a:rPr lang="nl-NL" dirty="0" err="1"/>
              <a:t>challenges</a:t>
            </a:r>
            <a:endParaRPr lang="nl-NL" dirty="0"/>
          </a:p>
          <a:p>
            <a:pPr lvl="1"/>
            <a:r>
              <a:rPr lang="nl-NL" dirty="0" err="1"/>
              <a:t>institutional</a:t>
            </a:r>
            <a:r>
              <a:rPr lang="nl-NL" dirty="0"/>
              <a:t> </a:t>
            </a:r>
            <a:r>
              <a:rPr lang="nl-NL" dirty="0" err="1"/>
              <a:t>demands</a:t>
            </a:r>
            <a:r>
              <a:rPr lang="nl-NL" dirty="0"/>
              <a:t> on research &amp; </a:t>
            </a:r>
            <a:r>
              <a:rPr lang="nl-NL" dirty="0" err="1"/>
              <a:t>university</a:t>
            </a:r>
            <a:r>
              <a:rPr lang="nl-NL" dirty="0"/>
              <a:t> management</a:t>
            </a:r>
          </a:p>
          <a:p>
            <a:r>
              <a:rPr lang="nl-NL" dirty="0" err="1"/>
              <a:t>Increased</a:t>
            </a:r>
            <a:r>
              <a:rPr lang="nl-NL" dirty="0"/>
              <a:t> </a:t>
            </a:r>
            <a:r>
              <a:rPr lang="nl-NL" dirty="0" err="1"/>
              <a:t>supply</a:t>
            </a:r>
            <a:r>
              <a:rPr lang="nl-NL" dirty="0"/>
              <a:t> of data </a:t>
            </a:r>
            <a:r>
              <a:rPr lang="nl-NL" dirty="0" err="1"/>
              <a:t>about</a:t>
            </a:r>
            <a:r>
              <a:rPr lang="nl-NL" dirty="0"/>
              <a:t> research:</a:t>
            </a:r>
          </a:p>
          <a:p>
            <a:pPr lvl="1"/>
            <a:r>
              <a:rPr lang="nl-NL" dirty="0"/>
              <a:t>web </a:t>
            </a:r>
            <a:r>
              <a:rPr lang="nl-NL" dirty="0" err="1"/>
              <a:t>based</a:t>
            </a:r>
            <a:r>
              <a:rPr lang="nl-NL" dirty="0"/>
              <a:t> research</a:t>
            </a:r>
          </a:p>
          <a:p>
            <a:pPr lvl="1"/>
            <a:r>
              <a:rPr lang="nl-NL" dirty="0" err="1"/>
              <a:t>deluge</a:t>
            </a:r>
            <a:r>
              <a:rPr lang="nl-NL" dirty="0"/>
              <a:t> of data </a:t>
            </a:r>
            <a:r>
              <a:rPr lang="nl-NL" dirty="0" err="1"/>
              <a:t>producing</a:t>
            </a:r>
            <a:r>
              <a:rPr lang="nl-NL" dirty="0"/>
              <a:t> machines </a:t>
            </a:r>
            <a:r>
              <a:rPr lang="nl-NL" dirty="0" err="1"/>
              <a:t>and</a:t>
            </a:r>
            <a:r>
              <a:rPr lang="nl-NL" dirty="0"/>
              <a:t> sensors</a:t>
            </a:r>
          </a:p>
          <a:p>
            <a:pPr lvl="1"/>
            <a:r>
              <a:rPr lang="nl-NL" dirty="0" err="1"/>
              <a:t>increased</a:t>
            </a:r>
            <a:r>
              <a:rPr lang="nl-NL" dirty="0"/>
              <a:t> </a:t>
            </a:r>
            <a:r>
              <a:rPr lang="nl-NL" dirty="0" err="1"/>
              <a:t>social</a:t>
            </a:r>
            <a:r>
              <a:rPr lang="nl-NL" dirty="0"/>
              <a:t> </a:t>
            </a:r>
            <a:r>
              <a:rPr lang="nl-NL" dirty="0" err="1"/>
              <a:t>scale</a:t>
            </a:r>
            <a:r>
              <a:rPr lang="nl-NL" dirty="0"/>
              <a:t> of research: </a:t>
            </a:r>
            <a:r>
              <a:rPr lang="nl-NL" dirty="0" err="1"/>
              <a:t>international</a:t>
            </a:r>
            <a:r>
              <a:rPr lang="nl-NL" dirty="0"/>
              <a:t> teams</a:t>
            </a:r>
          </a:p>
          <a:p>
            <a:pPr lvl="1"/>
            <a:r>
              <a:rPr lang="nl-NL" dirty="0"/>
              <a:t>large </a:t>
            </a:r>
            <a:r>
              <a:rPr lang="nl-NL" dirty="0" err="1"/>
              <a:t>scale</a:t>
            </a:r>
            <a:r>
              <a:rPr lang="nl-NL" dirty="0"/>
              <a:t> databases of </a:t>
            </a:r>
            <a:r>
              <a:rPr lang="nl-NL" dirty="0" err="1"/>
              <a:t>publications</a:t>
            </a:r>
            <a:r>
              <a:rPr lang="nl-NL" dirty="0"/>
              <a:t>, data, </a:t>
            </a:r>
            <a:r>
              <a:rPr lang="nl-NL" dirty="0" err="1"/>
              <a:t>and</a:t>
            </a:r>
            <a:r>
              <a:rPr lang="nl-NL" dirty="0"/>
              <a:t> </a:t>
            </a:r>
            <a:r>
              <a:rPr lang="nl-NL" dirty="0" err="1"/>
              <a:t>applications</a:t>
            </a:r>
            <a:endParaRPr lang="nl-NL" dirty="0"/>
          </a:p>
          <a:p>
            <a:pPr lvl="1"/>
            <a:r>
              <a:rPr lang="nl-NL" dirty="0" err="1"/>
              <a:t>citation</a:t>
            </a:r>
            <a:r>
              <a:rPr lang="nl-NL" dirty="0"/>
              <a:t> </a:t>
            </a:r>
            <a:r>
              <a:rPr lang="nl-NL" dirty="0" err="1"/>
              <a:t>metrics</a:t>
            </a:r>
            <a:r>
              <a:rPr lang="nl-NL" dirty="0"/>
              <a:t> </a:t>
            </a:r>
            <a:r>
              <a:rPr lang="nl-NL" dirty="0" err="1"/>
              <a:t>and</a:t>
            </a:r>
            <a:r>
              <a:rPr lang="nl-NL" dirty="0"/>
              <a:t> </a:t>
            </a:r>
            <a:r>
              <a:rPr lang="nl-NL" dirty="0" err="1"/>
              <a:t>altmetrics</a:t>
            </a:r>
            <a:endParaRPr lang="nl-NL" dirty="0"/>
          </a:p>
        </p:txBody>
      </p:sp>
      <p:sp>
        <p:nvSpPr>
          <p:cNvPr id="4" name="Tijdelijke aanduiding voor dianummer 3"/>
          <p:cNvSpPr>
            <a:spLocks noGrp="1"/>
          </p:cNvSpPr>
          <p:nvPr>
            <p:ph type="sldNum" sz="quarter" idx="12"/>
          </p:nvPr>
        </p:nvSpPr>
        <p:spPr/>
        <p:txBody>
          <a:bodyPr/>
          <a:lstStyle/>
          <a:p>
            <a:fld id="{F045888D-9AB1-6B4D-8F49-EDCF20386FDE}" type="slidenum">
              <a:rPr lang="en-US" smtClean="0"/>
              <a:pPr/>
              <a:t>4</a:t>
            </a:fld>
            <a:endParaRPr lang="en-US" dirty="0"/>
          </a:p>
        </p:txBody>
      </p:sp>
    </p:spTree>
    <p:extLst>
      <p:ext uri="{BB962C8B-B14F-4D97-AF65-F5344CB8AC3E}">
        <p14:creationId xmlns:p14="http://schemas.microsoft.com/office/powerpoint/2010/main" val="2200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New trends in assessment</a:t>
            </a:r>
          </a:p>
        </p:txBody>
      </p:sp>
      <p:sp>
        <p:nvSpPr>
          <p:cNvPr id="3" name="Tijdelijke aanduiding voor inhoud 2"/>
          <p:cNvSpPr>
            <a:spLocks noGrp="1"/>
          </p:cNvSpPr>
          <p:nvPr>
            <p:ph idx="1"/>
          </p:nvPr>
        </p:nvSpPr>
        <p:spPr/>
        <p:txBody>
          <a:bodyPr/>
          <a:lstStyle/>
          <a:p>
            <a:r>
              <a:rPr lang="nl-NL">
                <a:solidFill>
                  <a:schemeClr val="accent1">
                    <a:lumMod val="75000"/>
                  </a:schemeClr>
                </a:solidFill>
              </a:rPr>
              <a:t>Increased bibliometric services at university level available through databases</a:t>
            </a:r>
          </a:p>
          <a:p>
            <a:r>
              <a:rPr lang="nl-NL">
                <a:solidFill>
                  <a:schemeClr val="accent1">
                    <a:lumMod val="75000"/>
                  </a:schemeClr>
                </a:solidFill>
              </a:rPr>
              <a:t>Increased self-assessment via “gratis bibliometrics” on the web (h-index; publish or perish; etc.)</a:t>
            </a:r>
          </a:p>
          <a:p>
            <a:r>
              <a:rPr lang="nl-NL">
                <a:solidFill>
                  <a:schemeClr val="accent1">
                    <a:lumMod val="75000"/>
                  </a:schemeClr>
                </a:solidFill>
              </a:rPr>
              <a:t>Emergence of altmetrics</a:t>
            </a:r>
          </a:p>
          <a:p>
            <a:r>
              <a:rPr lang="nl-NL">
                <a:solidFill>
                  <a:schemeClr val="accent1">
                    <a:lumMod val="75000"/>
                  </a:schemeClr>
                </a:solidFill>
              </a:rPr>
              <a:t>Increased demand for bibliometrics at the level of the individual researcher</a:t>
            </a:r>
          </a:p>
          <a:p>
            <a:r>
              <a:rPr lang="nl-NL">
                <a:solidFill>
                  <a:schemeClr val="accent1">
                    <a:lumMod val="75000"/>
                  </a:schemeClr>
                </a:solidFill>
              </a:rPr>
              <a:t>Societal impact measurements required</a:t>
            </a:r>
          </a:p>
          <a:p>
            <a:r>
              <a:rPr lang="nl-NL">
                <a:solidFill>
                  <a:schemeClr val="accent1">
                    <a:lumMod val="75000"/>
                  </a:schemeClr>
                </a:solidFill>
              </a:rPr>
              <a:t>Career advice – where to publish?</a:t>
            </a:r>
          </a:p>
        </p:txBody>
      </p:sp>
      <p:sp>
        <p:nvSpPr>
          <p:cNvPr id="4" name="Tijdelijke aanduiding voor dianummer 3"/>
          <p:cNvSpPr>
            <a:spLocks noGrp="1"/>
          </p:cNvSpPr>
          <p:nvPr>
            <p:ph type="sldNum" sz="quarter" idx="12"/>
          </p:nvPr>
        </p:nvSpPr>
        <p:spPr/>
        <p:txBody>
          <a:bodyPr/>
          <a:lstStyle/>
          <a:p>
            <a:fld id="{F045888D-9AB1-6B4D-8F49-EDCF20386FDE}" type="slidenum">
              <a:rPr lang="en-US" smtClean="0"/>
              <a:pPr/>
              <a:t>5</a:t>
            </a:fld>
            <a:endParaRPr lang="en-US" dirty="0"/>
          </a:p>
        </p:txBody>
      </p:sp>
    </p:spTree>
    <p:extLst>
      <p:ext uri="{BB962C8B-B14F-4D97-AF65-F5344CB8AC3E}">
        <p14:creationId xmlns:p14="http://schemas.microsoft.com/office/powerpoint/2010/main" val="1196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045888D-9AB1-6B4D-8F49-EDCF20386FDE}" type="slidenum">
              <a:rPr lang="en-US" smtClean="0"/>
              <a:pPr/>
              <a:t>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8077200" cy="6858000"/>
          </a:xfrm>
          <a:prstGeom prst="rect">
            <a:avLst/>
          </a:prstGeom>
        </p:spPr>
      </p:pic>
    </p:spTree>
    <p:extLst>
      <p:ext uri="{BB962C8B-B14F-4D97-AF65-F5344CB8AC3E}">
        <p14:creationId xmlns:p14="http://schemas.microsoft.com/office/powerpoint/2010/main" val="60613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 on evaluation regimes</a:t>
            </a:r>
          </a:p>
        </p:txBody>
      </p:sp>
      <p:sp>
        <p:nvSpPr>
          <p:cNvPr id="3" name="Content Placeholder 2"/>
          <p:cNvSpPr>
            <a:spLocks noGrp="1"/>
          </p:cNvSpPr>
          <p:nvPr>
            <p:ph idx="1"/>
          </p:nvPr>
        </p:nvSpPr>
        <p:spPr/>
        <p:txBody>
          <a:bodyPr>
            <a:normAutofit fontScale="92500" lnSpcReduction="10000"/>
          </a:bodyPr>
          <a:lstStyle/>
          <a:p>
            <a:r>
              <a:rPr lang="en-US" dirty="0">
                <a:solidFill>
                  <a:schemeClr val="tx2"/>
                </a:solidFill>
              </a:rPr>
              <a:t>Which dimensions of quality are foregrounded in assessments at universities?</a:t>
            </a:r>
          </a:p>
          <a:p>
            <a:r>
              <a:rPr lang="en-US" dirty="0">
                <a:solidFill>
                  <a:schemeClr val="tx2"/>
                </a:solidFill>
              </a:rPr>
              <a:t>How are performance based funding regimes developing?</a:t>
            </a:r>
          </a:p>
          <a:p>
            <a:r>
              <a:rPr lang="en-US" dirty="0">
                <a:solidFill>
                  <a:schemeClr val="tx2"/>
                </a:solidFill>
              </a:rPr>
              <a:t>To what extent is assessment opening up / closing down potential futures?</a:t>
            </a:r>
          </a:p>
          <a:p>
            <a:r>
              <a:rPr lang="en-US" dirty="0">
                <a:solidFill>
                  <a:schemeClr val="tx2"/>
                </a:solidFill>
              </a:rPr>
              <a:t>How does quality/impact assessment shape the process of knowledge creation?</a:t>
            </a:r>
          </a:p>
          <a:p>
            <a:r>
              <a:rPr lang="en-US" dirty="0">
                <a:solidFill>
                  <a:schemeClr val="tx2"/>
                </a:solidFill>
              </a:rPr>
              <a:t>Which “evaluation style” is required for further development of the scientific system?</a:t>
            </a:r>
          </a:p>
          <a:p>
            <a:r>
              <a:rPr lang="en-US" dirty="0">
                <a:solidFill>
                  <a:schemeClr val="tx2"/>
                </a:solidFill>
              </a:rPr>
              <a:t>How are research agendas developed?</a:t>
            </a:r>
          </a:p>
        </p:txBody>
      </p:sp>
      <p:sp>
        <p:nvSpPr>
          <p:cNvPr id="4" name="Slide Number Placeholder 3"/>
          <p:cNvSpPr>
            <a:spLocks noGrp="1"/>
          </p:cNvSpPr>
          <p:nvPr>
            <p:ph type="sldNum" sz="quarter" idx="12"/>
          </p:nvPr>
        </p:nvSpPr>
        <p:spPr/>
        <p:txBody>
          <a:bodyPr/>
          <a:lstStyle/>
          <a:p>
            <a:fld id="{F045888D-9AB1-6B4D-8F49-EDCF20386FDE}" type="slidenum">
              <a:rPr lang="en-US" smtClean="0"/>
              <a:pPr/>
              <a:t>7</a:t>
            </a:fld>
            <a:endParaRPr lang="en-US" dirty="0"/>
          </a:p>
        </p:txBody>
      </p:sp>
    </p:spTree>
    <p:extLst>
      <p:ext uri="{BB962C8B-B14F-4D97-AF65-F5344CB8AC3E}">
        <p14:creationId xmlns:p14="http://schemas.microsoft.com/office/powerpoint/2010/main" val="5323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Principles for responsible metrics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045888D-9AB1-6B4D-8F49-EDCF20386FDE}" type="slidenum">
              <a:rPr lang="en-US" smtClean="0"/>
              <a:pPr/>
              <a:t>8</a:t>
            </a:fld>
            <a:endParaRPr lang="en-US" dirty="0"/>
          </a:p>
        </p:txBody>
      </p:sp>
    </p:spTree>
    <p:extLst>
      <p:ext uri="{BB962C8B-B14F-4D97-AF65-F5344CB8AC3E}">
        <p14:creationId xmlns:p14="http://schemas.microsoft.com/office/powerpoint/2010/main" val="112605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5680</TotalTime>
  <Words>1064</Words>
  <Application>Microsoft Office PowerPoint</Application>
  <PresentationFormat>Skjermfremvisning (4:3)</PresentationFormat>
  <Paragraphs>170</Paragraphs>
  <Slides>20</Slides>
  <Notes>5</Notes>
  <HiddenSlides>0</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20</vt:i4>
      </vt:variant>
    </vt:vector>
  </HeadingPairs>
  <TitlesOfParts>
    <vt:vector size="33" baseType="lpstr">
      <vt:lpstr>ＭＳ Ｐゴシック</vt:lpstr>
      <vt:lpstr>Arial</vt:lpstr>
      <vt:lpstr>Arial Narrow</vt:lpstr>
      <vt:lpstr>Calibri</vt:lpstr>
      <vt:lpstr>Cambria</vt:lpstr>
      <vt:lpstr>Frutiger</vt:lpstr>
      <vt:lpstr>Gill Sans</vt:lpstr>
      <vt:lpstr>Helvetica Light</vt:lpstr>
      <vt:lpstr>Lucida Sans</vt:lpstr>
      <vt:lpstr>TheMix Regular</vt:lpstr>
      <vt:lpstr>TheSans Bold</vt:lpstr>
      <vt:lpstr>Zapf Dingbats</vt:lpstr>
      <vt:lpstr>Office Theme</vt:lpstr>
      <vt:lpstr>The (mis)measurement of quality and impact</vt:lpstr>
      <vt:lpstr>Centre for Science and Technology Studies (CWTS)</vt:lpstr>
      <vt:lpstr>Some initial observations</vt:lpstr>
      <vt:lpstr>Research leaders face key questions</vt:lpstr>
      <vt:lpstr>Research leaders need strategic intelligence</vt:lpstr>
      <vt:lpstr>New trends in assessment</vt:lpstr>
      <vt:lpstr>PowerPoint-presentasjon</vt:lpstr>
      <vt:lpstr>Key questions on evaluation regimes</vt:lpstr>
      <vt:lpstr>Principles for responsible metrics</vt:lpstr>
      <vt:lpstr>The norms of science?</vt:lpstr>
      <vt:lpstr>PowerPoint-presentasjon</vt:lpstr>
      <vt:lpstr>Responsible metrics</vt:lpstr>
      <vt:lpstr>PowerPoint-presentasjon</vt:lpstr>
      <vt:lpstr>The Leiden Manifesto</vt:lpstr>
      <vt:lpstr>Measuring is changing</vt:lpstr>
      <vt:lpstr>Context counts</vt:lpstr>
      <vt:lpstr>Experiments in evaluation</vt:lpstr>
      <vt:lpstr>PowerPoint-presentasjon</vt:lpstr>
      <vt:lpstr>PowerPoint-presentasjon</vt:lpstr>
      <vt:lpstr>PowerPoint-presentasjon</vt:lpstr>
    </vt:vector>
  </TitlesOfParts>
  <Company>Centre for Science and Technology Studies, Leiden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assessments in open science</dc:title>
  <dc:creator>Espen Solberg</dc:creator>
  <cp:lastModifiedBy>Espen Solberg</cp:lastModifiedBy>
  <cp:revision>176</cp:revision>
  <dcterms:created xsi:type="dcterms:W3CDTF">2013-08-28T08:22:29Z</dcterms:created>
  <dcterms:modified xsi:type="dcterms:W3CDTF">2016-11-29T12:59:05Z</dcterms:modified>
</cp:coreProperties>
</file>