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7" r:id="rId2"/>
    <p:sldId id="270" r:id="rId3"/>
    <p:sldId id="266" r:id="rId4"/>
    <p:sldId id="267" r:id="rId5"/>
    <p:sldId id="268" r:id="rId6"/>
    <p:sldId id="271" r:id="rId7"/>
    <p:sldId id="259" r:id="rId8"/>
  </p:sldIdLst>
  <p:sldSz cx="12192000" cy="6858000"/>
  <p:notesSz cx="6735763" cy="9866313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5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171" autoAdjust="0"/>
  </p:normalViewPr>
  <p:slideViewPr>
    <p:cSldViewPr snapToObjects="1">
      <p:cViewPr>
        <p:scale>
          <a:sx n="50" d="100"/>
          <a:sy n="50" d="100"/>
        </p:scale>
        <p:origin x="-1014" y="-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88" d="100"/>
          <a:sy n="88" d="100"/>
        </p:scale>
        <p:origin x="2964" y="108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Relationship Id="rId4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radarChart>
        <c:radarStyle val="marker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Vitenskapelig kvalitet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'Ark1'!$A$2:$A$5</c:f>
              <c:strCache>
                <c:ptCount val="4"/>
                <c:pt idx="0">
                  <c:v>Soliditet</c:v>
                </c:pt>
                <c:pt idx="1">
                  <c:v>Samfunnsmessig verdi</c:v>
                </c:pt>
                <c:pt idx="2">
                  <c:v>Vitenskapelig verdi</c:v>
                </c:pt>
                <c:pt idx="3">
                  <c:v>Orginalitet</c:v>
                </c:pt>
              </c:strCache>
            </c:strRef>
          </c:cat>
          <c:val>
            <c:numRef>
              <c:f>'Ark1'!$B$2:$B$5</c:f>
              <c:numCache>
                <c:formatCode>General</c:formatCode>
                <c:ptCount val="4"/>
                <c:pt idx="0">
                  <c:v>7</c:v>
                </c:pt>
                <c:pt idx="1">
                  <c:v>0</c:v>
                </c:pt>
                <c:pt idx="2">
                  <c:v>7</c:v>
                </c:pt>
                <c:pt idx="3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B3A-4F32-A50E-3F7E8CCD96EE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Forskningskvalitet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'Ark1'!$A$2:$A$5</c:f>
              <c:strCache>
                <c:ptCount val="4"/>
                <c:pt idx="0">
                  <c:v>Soliditet</c:v>
                </c:pt>
                <c:pt idx="1">
                  <c:v>Samfunnsmessig verdi</c:v>
                </c:pt>
                <c:pt idx="2">
                  <c:v>Vitenskapelig verdi</c:v>
                </c:pt>
                <c:pt idx="3">
                  <c:v>Orginalitet</c:v>
                </c:pt>
              </c:strCache>
            </c:strRef>
          </c:cat>
          <c:val>
            <c:numRef>
              <c:f>'Ark1'!$C$2:$C$5</c:f>
              <c:numCache>
                <c:formatCode>General</c:formatCode>
                <c:ptCount val="4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B3A-4F32-A50E-3F7E8CCD96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811328"/>
        <c:axId val="44917888"/>
      </c:radarChart>
      <c:catAx>
        <c:axId val="41811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44917888"/>
        <c:crosses val="autoZero"/>
        <c:auto val="1"/>
        <c:lblAlgn val="ctr"/>
        <c:lblOffset val="100"/>
        <c:noMultiLvlLbl val="0"/>
      </c:catAx>
      <c:valAx>
        <c:axId val="4491788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1811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3838E1-0E1C-46EB-BC17-1EACB9E5E696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103FE148-A5F5-4594-A4B1-FD7A208C2C3B}">
      <dgm:prSet phldrT="[Teks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nb-NO" sz="4000" b="1" dirty="0">
              <a:solidFill>
                <a:srgbClr val="FF0000"/>
              </a:solidFill>
            </a:rPr>
            <a:t>Begrepene</a:t>
          </a:r>
        </a:p>
        <a:p>
          <a:r>
            <a:rPr lang="nb-NO" sz="2900" b="1" dirty="0"/>
            <a:t>Flerdimensjonale</a:t>
          </a:r>
        </a:p>
        <a:p>
          <a:r>
            <a:rPr lang="nb-NO" sz="2900" b="1" dirty="0"/>
            <a:t>Kontekstuelle</a:t>
          </a:r>
        </a:p>
        <a:p>
          <a:r>
            <a:rPr lang="nb-NO" sz="2900" b="1" dirty="0"/>
            <a:t>Politiske</a:t>
          </a:r>
          <a:endParaRPr lang="nb-NO" sz="2900" dirty="0"/>
        </a:p>
      </dgm:t>
    </dgm:pt>
    <dgm:pt modelId="{5B07E2C4-37C0-41DD-A42D-ACD996DC1EBD}" type="parTrans" cxnId="{107A5CE7-0F41-446A-875E-2ADA56F77444}">
      <dgm:prSet/>
      <dgm:spPr/>
      <dgm:t>
        <a:bodyPr/>
        <a:lstStyle/>
        <a:p>
          <a:endParaRPr lang="nb-NO"/>
        </a:p>
      </dgm:t>
    </dgm:pt>
    <dgm:pt modelId="{1E53BCC1-CB7F-4AC1-AAA9-14C8B67217E2}" type="sibTrans" cxnId="{107A5CE7-0F41-446A-875E-2ADA56F77444}">
      <dgm:prSet/>
      <dgm:spPr/>
      <dgm:t>
        <a:bodyPr/>
        <a:lstStyle/>
        <a:p>
          <a:endParaRPr lang="nb-NO"/>
        </a:p>
      </dgm:t>
    </dgm:pt>
    <dgm:pt modelId="{89CC691F-EC49-4C07-942F-70470C8FFEFB}">
      <dgm:prSet phldrT="[Teks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nb-NO" sz="4000" b="1" dirty="0">
              <a:solidFill>
                <a:srgbClr val="FF0000"/>
              </a:solidFill>
            </a:rPr>
            <a:t>Sammenhengen</a:t>
          </a:r>
          <a:endParaRPr lang="nb-NO" sz="3100" b="1" dirty="0">
            <a:solidFill>
              <a:srgbClr val="FF0000"/>
            </a:solidFill>
          </a:endParaRPr>
        </a:p>
        <a:p>
          <a:r>
            <a:rPr lang="nb-NO" sz="2800" b="1" dirty="0"/>
            <a:t>Vanskelig å måle</a:t>
          </a:r>
        </a:p>
      </dgm:t>
    </dgm:pt>
    <dgm:pt modelId="{ECC1548E-34BA-449C-B80F-16E1BFB27A9B}" type="parTrans" cxnId="{15620858-5103-498E-9FFD-610543867259}">
      <dgm:prSet/>
      <dgm:spPr/>
      <dgm:t>
        <a:bodyPr/>
        <a:lstStyle/>
        <a:p>
          <a:endParaRPr lang="nb-NO"/>
        </a:p>
      </dgm:t>
    </dgm:pt>
    <dgm:pt modelId="{83E95F06-47BA-415E-B870-06D782849637}" type="sibTrans" cxnId="{15620858-5103-498E-9FFD-610543867259}">
      <dgm:prSet/>
      <dgm:spPr/>
      <dgm:t>
        <a:bodyPr/>
        <a:lstStyle/>
        <a:p>
          <a:endParaRPr lang="nb-NO"/>
        </a:p>
      </dgm:t>
    </dgm:pt>
    <dgm:pt modelId="{F08C4DB9-D13B-4BFE-B984-727EB38FBDBE}">
      <dgm:prSet phldrT="[Teks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nb-NO" sz="4000" b="1" dirty="0">
              <a:solidFill>
                <a:srgbClr val="FF0000"/>
              </a:solidFill>
            </a:rPr>
            <a:t>Implikasjoner</a:t>
          </a:r>
          <a:endParaRPr lang="nb-NO" sz="2100" b="1" dirty="0">
            <a:solidFill>
              <a:srgbClr val="FF0000"/>
            </a:solidFill>
          </a:endParaRPr>
        </a:p>
        <a:p>
          <a:r>
            <a:rPr lang="nb-NO" sz="2100" b="1" dirty="0"/>
            <a:t>Politikk kan skape sammenheng – uten å måle</a:t>
          </a:r>
          <a:endParaRPr lang="nb-NO" sz="2100" b="0" dirty="0"/>
        </a:p>
      </dgm:t>
    </dgm:pt>
    <dgm:pt modelId="{165B2F67-6D47-488F-B8D7-1D24865C574A}" type="parTrans" cxnId="{96B1E650-C978-4346-A537-C06EB677F8A0}">
      <dgm:prSet/>
      <dgm:spPr/>
      <dgm:t>
        <a:bodyPr/>
        <a:lstStyle/>
        <a:p>
          <a:endParaRPr lang="nb-NO"/>
        </a:p>
      </dgm:t>
    </dgm:pt>
    <dgm:pt modelId="{095554F0-D46E-48F7-A6DB-379240BB1B0D}" type="sibTrans" cxnId="{96B1E650-C978-4346-A537-C06EB677F8A0}">
      <dgm:prSet/>
      <dgm:spPr/>
      <dgm:t>
        <a:bodyPr/>
        <a:lstStyle/>
        <a:p>
          <a:endParaRPr lang="nb-NO"/>
        </a:p>
      </dgm:t>
    </dgm:pt>
    <dgm:pt modelId="{8E3813C5-3B59-457A-B57D-79ADC25A814C}" type="pres">
      <dgm:prSet presAssocID="{063838E1-0E1C-46EB-BC17-1EACB9E5E69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b-NO"/>
        </a:p>
      </dgm:t>
    </dgm:pt>
    <dgm:pt modelId="{DED4B6E3-165D-432C-9DD8-3740229E7228}" type="pres">
      <dgm:prSet presAssocID="{103FE148-A5F5-4594-A4B1-FD7A208C2C3B}" presName="node" presStyleLbl="node1" presStyleIdx="0" presStyleCnt="3" custScaleX="124935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44025D32-A80C-406B-941F-22502D75F3C8}" type="pres">
      <dgm:prSet presAssocID="{1E53BCC1-CB7F-4AC1-AAA9-14C8B67217E2}" presName="sibTrans" presStyleCnt="0"/>
      <dgm:spPr/>
    </dgm:pt>
    <dgm:pt modelId="{6AEDA190-6178-4016-86C6-87FE4C307E70}" type="pres">
      <dgm:prSet presAssocID="{89CC691F-EC49-4C07-942F-70470C8FFEFB}" presName="node" presStyleLbl="node1" presStyleIdx="1" presStyleCnt="3" custScaleX="119763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C038E00D-055E-4DD9-9428-0453C081AB33}" type="pres">
      <dgm:prSet presAssocID="{83E95F06-47BA-415E-B870-06D782849637}" presName="sibTrans" presStyleCnt="0"/>
      <dgm:spPr/>
    </dgm:pt>
    <dgm:pt modelId="{47A6B02A-2524-4F0A-B1C0-79DD44848EFF}" type="pres">
      <dgm:prSet presAssocID="{F08C4DB9-D13B-4BFE-B984-727EB38FBDBE}" presName="node" presStyleLbl="node1" presStyleIdx="2" presStyleCnt="3" custScaleX="12289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96B1E650-C978-4346-A537-C06EB677F8A0}" srcId="{063838E1-0E1C-46EB-BC17-1EACB9E5E696}" destId="{F08C4DB9-D13B-4BFE-B984-727EB38FBDBE}" srcOrd="2" destOrd="0" parTransId="{165B2F67-6D47-488F-B8D7-1D24865C574A}" sibTransId="{095554F0-D46E-48F7-A6DB-379240BB1B0D}"/>
    <dgm:cxn modelId="{EAFD4DCA-D217-41B0-955B-61C40E03E36F}" type="presOf" srcId="{103FE148-A5F5-4594-A4B1-FD7A208C2C3B}" destId="{DED4B6E3-165D-432C-9DD8-3740229E7228}" srcOrd="0" destOrd="0" presId="urn:microsoft.com/office/officeart/2005/8/layout/default"/>
    <dgm:cxn modelId="{F92FC694-8C79-4B70-8C68-943BA9720813}" type="presOf" srcId="{89CC691F-EC49-4C07-942F-70470C8FFEFB}" destId="{6AEDA190-6178-4016-86C6-87FE4C307E70}" srcOrd="0" destOrd="0" presId="urn:microsoft.com/office/officeart/2005/8/layout/default"/>
    <dgm:cxn modelId="{107A5CE7-0F41-446A-875E-2ADA56F77444}" srcId="{063838E1-0E1C-46EB-BC17-1EACB9E5E696}" destId="{103FE148-A5F5-4594-A4B1-FD7A208C2C3B}" srcOrd="0" destOrd="0" parTransId="{5B07E2C4-37C0-41DD-A42D-ACD996DC1EBD}" sibTransId="{1E53BCC1-CB7F-4AC1-AAA9-14C8B67217E2}"/>
    <dgm:cxn modelId="{15620858-5103-498E-9FFD-610543867259}" srcId="{063838E1-0E1C-46EB-BC17-1EACB9E5E696}" destId="{89CC691F-EC49-4C07-942F-70470C8FFEFB}" srcOrd="1" destOrd="0" parTransId="{ECC1548E-34BA-449C-B80F-16E1BFB27A9B}" sibTransId="{83E95F06-47BA-415E-B870-06D782849637}"/>
    <dgm:cxn modelId="{5EC3BD0D-DD0E-4CD6-9877-9E27939FCA3B}" type="presOf" srcId="{F08C4DB9-D13B-4BFE-B984-727EB38FBDBE}" destId="{47A6B02A-2524-4F0A-B1C0-79DD44848EFF}" srcOrd="0" destOrd="0" presId="urn:microsoft.com/office/officeart/2005/8/layout/default"/>
    <dgm:cxn modelId="{25D8140F-66CD-42AB-B03E-EF9F60FC7D9F}" type="presOf" srcId="{063838E1-0E1C-46EB-BC17-1EACB9E5E696}" destId="{8E3813C5-3B59-457A-B57D-79ADC25A814C}" srcOrd="0" destOrd="0" presId="urn:microsoft.com/office/officeart/2005/8/layout/default"/>
    <dgm:cxn modelId="{78240836-47B5-41D8-A673-52A70F93EF53}" type="presParOf" srcId="{8E3813C5-3B59-457A-B57D-79ADC25A814C}" destId="{DED4B6E3-165D-432C-9DD8-3740229E7228}" srcOrd="0" destOrd="0" presId="urn:microsoft.com/office/officeart/2005/8/layout/default"/>
    <dgm:cxn modelId="{B1D86A09-0017-48E6-977A-0B907DAC3085}" type="presParOf" srcId="{8E3813C5-3B59-457A-B57D-79ADC25A814C}" destId="{44025D32-A80C-406B-941F-22502D75F3C8}" srcOrd="1" destOrd="0" presId="urn:microsoft.com/office/officeart/2005/8/layout/default"/>
    <dgm:cxn modelId="{E6C16AFC-CBAC-40DB-A76A-717924AC4E3A}" type="presParOf" srcId="{8E3813C5-3B59-457A-B57D-79ADC25A814C}" destId="{6AEDA190-6178-4016-86C6-87FE4C307E70}" srcOrd="2" destOrd="0" presId="urn:microsoft.com/office/officeart/2005/8/layout/default"/>
    <dgm:cxn modelId="{81D7EB11-8B0B-458A-BBDA-A92F0C60C8BA}" type="presParOf" srcId="{8E3813C5-3B59-457A-B57D-79ADC25A814C}" destId="{C038E00D-055E-4DD9-9428-0453C081AB33}" srcOrd="3" destOrd="0" presId="urn:microsoft.com/office/officeart/2005/8/layout/default"/>
    <dgm:cxn modelId="{67E974C7-0EEA-47EB-80C6-6A7596098467}" type="presParOf" srcId="{8E3813C5-3B59-457A-B57D-79ADC25A814C}" destId="{47A6B02A-2524-4F0A-B1C0-79DD44848EFF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D4B6E3-165D-432C-9DD8-3740229E7228}">
      <dsp:nvSpPr>
        <dsp:cNvPr id="0" name=""/>
        <dsp:cNvSpPr/>
      </dsp:nvSpPr>
      <dsp:spPr>
        <a:xfrm>
          <a:off x="71999" y="413"/>
          <a:ext cx="5050985" cy="2425734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4000" b="1" kern="1200" dirty="0">
              <a:solidFill>
                <a:srgbClr val="FF0000"/>
              </a:solidFill>
            </a:rPr>
            <a:t>Begrepene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900" b="1" kern="1200" dirty="0"/>
            <a:t>Flerdimensjonale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900" b="1" kern="1200" dirty="0"/>
            <a:t>Kontekstuelle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900" b="1" kern="1200" dirty="0"/>
            <a:t>Politiske</a:t>
          </a:r>
          <a:endParaRPr lang="nb-NO" sz="2900" kern="1200" dirty="0"/>
        </a:p>
      </dsp:txBody>
      <dsp:txXfrm>
        <a:off x="71999" y="413"/>
        <a:ext cx="5050985" cy="2425734"/>
      </dsp:txXfrm>
    </dsp:sp>
    <dsp:sp modelId="{6AEDA190-6178-4016-86C6-87FE4C307E70}">
      <dsp:nvSpPr>
        <dsp:cNvPr id="0" name=""/>
        <dsp:cNvSpPr/>
      </dsp:nvSpPr>
      <dsp:spPr>
        <a:xfrm>
          <a:off x="5527273" y="413"/>
          <a:ext cx="4841887" cy="2425734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4000" b="1" kern="1200" dirty="0">
              <a:solidFill>
                <a:srgbClr val="FF0000"/>
              </a:solidFill>
            </a:rPr>
            <a:t>Sammenhengen</a:t>
          </a:r>
          <a:endParaRPr lang="nb-NO" sz="3100" b="1" kern="1200" dirty="0">
            <a:solidFill>
              <a:srgbClr val="FF0000"/>
            </a:solidFill>
          </a:endParaRP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800" b="1" kern="1200" dirty="0"/>
            <a:t>Vanskelig å måle</a:t>
          </a:r>
        </a:p>
      </dsp:txBody>
      <dsp:txXfrm>
        <a:off x="5527273" y="413"/>
        <a:ext cx="4841887" cy="2425734"/>
      </dsp:txXfrm>
    </dsp:sp>
    <dsp:sp modelId="{47A6B02A-2524-4F0A-B1C0-79DD44848EFF}">
      <dsp:nvSpPr>
        <dsp:cNvPr id="0" name=""/>
        <dsp:cNvSpPr/>
      </dsp:nvSpPr>
      <dsp:spPr>
        <a:xfrm>
          <a:off x="2736304" y="2830436"/>
          <a:ext cx="4968550" cy="2425734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4000" b="1" kern="1200" dirty="0">
              <a:solidFill>
                <a:srgbClr val="FF0000"/>
              </a:solidFill>
            </a:rPr>
            <a:t>Implikasjoner</a:t>
          </a:r>
          <a:endParaRPr lang="nb-NO" sz="2100" b="1" kern="1200" dirty="0">
            <a:solidFill>
              <a:srgbClr val="FF0000"/>
            </a:solidFill>
          </a:endParaRP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100" b="1" kern="1200" dirty="0"/>
            <a:t>Politikk kan skape sammenheng – uten å måle</a:t>
          </a:r>
          <a:endParaRPr lang="nb-NO" sz="2100" b="0" kern="1200" dirty="0"/>
        </a:p>
      </dsp:txBody>
      <dsp:txXfrm>
        <a:off x="2736304" y="2830436"/>
        <a:ext cx="4968550" cy="24257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0.23664</cdr:x>
      <cdr:y>0.07881</cdr:y>
    </cdr:from>
    <cdr:to>
      <cdr:x>0.49618</cdr:x>
      <cdr:y>0.90944</cdr:y>
    </cdr:to>
    <cdr:sp macro="" textlink="">
      <cdr:nvSpPr>
        <cdr:cNvPr id="5" name="Likebent trekant 4"/>
        <cdr:cNvSpPr/>
      </cdr:nvSpPr>
      <cdr:spPr>
        <a:xfrm xmlns:a="http://schemas.openxmlformats.org/drawingml/2006/main" rot="16200000">
          <a:off x="1029079" y="1663798"/>
          <a:ext cx="4854611" cy="2448274"/>
        </a:xfrm>
        <a:prstGeom xmlns:a="http://schemas.openxmlformats.org/drawingml/2006/main" prst="triangle">
          <a:avLst>
            <a:gd name="adj" fmla="val 49517"/>
          </a:avLst>
        </a:prstGeom>
        <a:solidFill xmlns:a="http://schemas.openxmlformats.org/drawingml/2006/main">
          <a:schemeClr val="accent2">
            <a:lumMod val="75000"/>
            <a:alpha val="50000"/>
          </a:schemeClr>
        </a:solidFill>
        <a:ln xmlns:a="http://schemas.openxmlformats.org/drawingml/2006/main">
          <a:solidFill>
            <a:schemeClr val="accent2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0.24342</cdr:x>
      <cdr:y>0.0902</cdr:y>
    </cdr:from>
    <cdr:to>
      <cdr:x>0.49618</cdr:x>
      <cdr:y>0.90944</cdr:y>
    </cdr:to>
    <cdr:sp macro="" textlink="">
      <cdr:nvSpPr>
        <cdr:cNvPr id="7" name="Likebent trekant 6"/>
        <cdr:cNvSpPr/>
      </cdr:nvSpPr>
      <cdr:spPr>
        <a:xfrm xmlns:a="http://schemas.openxmlformats.org/drawingml/2006/main" rot="16200000">
          <a:off x="1094314" y="1729034"/>
          <a:ext cx="4788083" cy="2384332"/>
        </a:xfrm>
        <a:prstGeom xmlns:a="http://schemas.openxmlformats.org/drawingml/2006/main" prst="triangle">
          <a:avLst>
            <a:gd name="adj" fmla="val 50190"/>
          </a:avLst>
        </a:prstGeom>
        <a:solidFill xmlns:a="http://schemas.openxmlformats.org/drawingml/2006/main">
          <a:srgbClr val="00B0F0">
            <a:alpha val="79000"/>
          </a:srgbClr>
        </a:solidFill>
        <a:ln xmlns:a="http://schemas.openxmlformats.org/drawingml/2006/main">
          <a:solidFill>
            <a:srgbClr val="00B0F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0.5</cdr:x>
      <cdr:y>0.07392</cdr:y>
    </cdr:from>
    <cdr:to>
      <cdr:x>0.59694</cdr:x>
      <cdr:y>0.23038</cdr:y>
    </cdr:to>
    <cdr:cxnSp macro="">
      <cdr:nvCxnSpPr>
        <cdr:cNvPr id="3" name="Rett linje 2"/>
        <cdr:cNvCxnSpPr/>
      </cdr:nvCxnSpPr>
      <cdr:spPr>
        <a:xfrm xmlns:a="http://schemas.openxmlformats.org/drawingml/2006/main">
          <a:off x="4716524" y="432048"/>
          <a:ext cx="914400" cy="91440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0.50231</cdr:x>
      <cdr:y>0.0811</cdr:y>
    </cdr:from>
    <cdr:to>
      <cdr:x>0.76184</cdr:x>
      <cdr:y>0.9189</cdr:y>
    </cdr:to>
    <cdr:sp macro="" textlink="">
      <cdr:nvSpPr>
        <cdr:cNvPr id="4" name="Likebent trekant 3"/>
        <cdr:cNvSpPr/>
      </cdr:nvSpPr>
      <cdr:spPr>
        <a:xfrm xmlns:a="http://schemas.openxmlformats.org/drawingml/2006/main" rot="5400000">
          <a:off x="3514112" y="1698158"/>
          <a:ext cx="4896544" cy="2448225"/>
        </a:xfrm>
        <a:prstGeom xmlns:a="http://schemas.openxmlformats.org/drawingml/2006/main" prst="triangle">
          <a:avLst>
            <a:gd name="adj" fmla="val 49517"/>
          </a:avLst>
        </a:prstGeom>
        <a:solidFill xmlns:a="http://schemas.openxmlformats.org/drawingml/2006/main">
          <a:schemeClr val="accent2">
            <a:lumMod val="75000"/>
            <a:alpha val="50000"/>
          </a:schemeClr>
        </a:solidFill>
        <a:ln xmlns:a="http://schemas.openxmlformats.org/drawingml/2006/main">
          <a:solidFill>
            <a:schemeClr val="accent2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nb-NO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95BAEC-8D41-4218-A482-FC329E1B2832}" type="datetimeFigureOut">
              <a:rPr lang="en-US" smtClean="0"/>
              <a:pPr/>
              <a:t>3/1/2017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CC2CCA-F7CC-42CE-ACC4-2382775A21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804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377741-EB19-41DC-9EF8-43459818C688}" type="datetimeFigureOut">
              <a:rPr lang="nb-NO" smtClean="0"/>
              <a:pPr/>
              <a:t>01.03.2017</a:t>
            </a:fld>
            <a:endParaRPr lang="nb-NO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60AA28-4800-47C6-87F2-23D2BE733822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79400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1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84963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C8000-EE98-4E80-A145-A20321F8105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8589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3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03960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4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538109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5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356444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6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169068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7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24108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nifu_ppt_addpoint-4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09" y="567"/>
            <a:ext cx="9191335" cy="685743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/>
              <a:t>01-02-03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/>
              <a:t>Endres i topp-/bunntekst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C25F22-D5A2-49CF-8FBE-5C3392B72C8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8" name="Plassholder for innhold 2"/>
          <p:cNvSpPr>
            <a:spLocks noGrp="1"/>
          </p:cNvSpPr>
          <p:nvPr>
            <p:ph idx="1"/>
          </p:nvPr>
        </p:nvSpPr>
        <p:spPr>
          <a:xfrm>
            <a:off x="936000" y="1434722"/>
            <a:ext cx="5040000" cy="45259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9" name="Plassholder for innhold 2"/>
          <p:cNvSpPr>
            <a:spLocks noGrp="1"/>
          </p:cNvSpPr>
          <p:nvPr>
            <p:ph idx="13"/>
          </p:nvPr>
        </p:nvSpPr>
        <p:spPr>
          <a:xfrm>
            <a:off x="6215655" y="1434722"/>
            <a:ext cx="5040000" cy="45259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936000" y="1434721"/>
            <a:ext cx="5040000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>
          <a:xfrm>
            <a:off x="5505131" y="6453336"/>
            <a:ext cx="455132" cy="10772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C25F22-D5A2-49CF-8FBE-5C3392B72C8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0" name="Plassholder for innhold 2"/>
          <p:cNvSpPr>
            <a:spLocks noGrp="1"/>
          </p:cNvSpPr>
          <p:nvPr>
            <p:ph idx="13"/>
          </p:nvPr>
        </p:nvSpPr>
        <p:spPr>
          <a:xfrm>
            <a:off x="936000" y="2074484"/>
            <a:ext cx="5040000" cy="38862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/>
          <p:cNvSpPr>
            <a:spLocks noGrp="1"/>
          </p:cNvSpPr>
          <p:nvPr>
            <p:ph type="body" idx="14"/>
          </p:nvPr>
        </p:nvSpPr>
        <p:spPr>
          <a:xfrm>
            <a:off x="6215655" y="1434721"/>
            <a:ext cx="5040000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2" name="Plassholder for innhold 2"/>
          <p:cNvSpPr>
            <a:spLocks noGrp="1"/>
          </p:cNvSpPr>
          <p:nvPr>
            <p:ph idx="15"/>
          </p:nvPr>
        </p:nvSpPr>
        <p:spPr>
          <a:xfrm>
            <a:off x="6215655" y="2074484"/>
            <a:ext cx="5040000" cy="38862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13" name="Bilde 12" descr="Site Logo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023" r="48248" b="17797"/>
          <a:stretch/>
        </p:blipFill>
        <p:spPr bwMode="auto">
          <a:xfrm>
            <a:off x="10200456" y="6313914"/>
            <a:ext cx="1095437" cy="24714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/>
              <a:t>01-02-03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/>
              <a:t>Endres i topp-/bunntekst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C25F22-D5A2-49CF-8FBE-5C3392B72C8D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/>
              <a:t>01-02-03</a:t>
            </a: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/>
              <a:t>Endres i topp-/bunntekst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C25F22-D5A2-49CF-8FBE-5C3392B72C8D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k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nifu_ppt_bakgrunner_addpoint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03" y="284"/>
            <a:ext cx="12190992" cy="6857432"/>
          </a:xfrm>
          <a:prstGeom prst="rect">
            <a:avLst/>
          </a:prstGeom>
        </p:spPr>
      </p:pic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936000" y="1420092"/>
            <a:ext cx="6203635" cy="452600"/>
          </a:xfrm>
        </p:spPr>
        <p:txBody>
          <a:bodyPr lIns="0" tIns="0" rIns="0" bIns="0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E-</a:t>
            </a:r>
            <a:r>
              <a:rPr lang="en-US" dirty="0" err="1"/>
              <a:t>postadresse</a:t>
            </a:r>
            <a:endParaRPr lang="nb-NO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918153" y="4437112"/>
            <a:ext cx="1661352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nb-NO" sz="2400" dirty="0">
                <a:solidFill>
                  <a:schemeClr val="bg1"/>
                </a:solidFill>
              </a:rPr>
              <a:t>www.nifu.no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nifu_ppt_bakgrunner_addpoint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03" y="284"/>
            <a:ext cx="12190992" cy="6857433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936000" y="3197742"/>
            <a:ext cx="10363200" cy="1095355"/>
          </a:xfrm>
        </p:spPr>
        <p:txBody>
          <a:bodyPr lIns="0" tIns="0" rIns="0" bIns="0" anchor="t" anchorCtr="0">
            <a:normAutofit/>
          </a:bodyPr>
          <a:lstStyle>
            <a:lvl1pPr algn="l">
              <a:defRPr sz="3200" b="1" i="1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936000" y="2550274"/>
            <a:ext cx="4416491" cy="215444"/>
          </a:xfrm>
        </p:spPr>
        <p:txBody>
          <a:bodyPr wrap="square" lIns="0" tIns="0" rIns="0" bIns="0" anchor="t" anchorCtr="0">
            <a:sp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nb-NO"/>
              <a:t>01-02-03</a:t>
            </a:r>
            <a:endParaRPr lang="nb-NO" dirty="0"/>
          </a:p>
        </p:txBody>
      </p:sp>
      <p:sp>
        <p:nvSpPr>
          <p:cNvPr id="6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936000" y="1420091"/>
            <a:ext cx="6203635" cy="828000"/>
          </a:xfrm>
        </p:spPr>
        <p:txBody>
          <a:bodyPr lIns="0" tIns="0" rIns="0" bIns="0"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Foredragsholder</a:t>
            </a:r>
            <a:endParaRPr lang="nb-NO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935565" y="4357731"/>
            <a:ext cx="10363635" cy="367414"/>
          </a:xfrm>
        </p:spPr>
        <p:txBody>
          <a:bodyPr/>
          <a:lstStyle>
            <a:lvl1pPr>
              <a:buNone/>
              <a:defRPr i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935565" y="4964598"/>
            <a:ext cx="10363635" cy="264603"/>
          </a:xfrm>
        </p:spPr>
        <p:txBody>
          <a:bodyPr>
            <a:normAutofit/>
          </a:bodyPr>
          <a:lstStyle>
            <a:lvl1pPr>
              <a:buNone/>
              <a:defRPr sz="1400" i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nifu_ppt_bakgrunner_addpoint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04" y="284"/>
            <a:ext cx="12190989" cy="6857432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936000" y="3197742"/>
            <a:ext cx="10363200" cy="1095355"/>
          </a:xfrm>
        </p:spPr>
        <p:txBody>
          <a:bodyPr lIns="0" tIns="0" rIns="0" bIns="0" anchor="t" anchorCtr="0">
            <a:normAutofit/>
          </a:bodyPr>
          <a:lstStyle>
            <a:lvl1pPr algn="l">
              <a:defRPr sz="3200" b="1" i="1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936000" y="1420091"/>
            <a:ext cx="6203635" cy="828000"/>
          </a:xfrm>
        </p:spPr>
        <p:txBody>
          <a:bodyPr lIns="0" tIns="0" rIns="0" bIns="0"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Foredragsholder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936000" y="2550274"/>
            <a:ext cx="4416491" cy="215444"/>
          </a:xfrm>
        </p:spPr>
        <p:txBody>
          <a:bodyPr wrap="square" lIns="0" tIns="0" rIns="0" bIns="0" anchor="t" anchorCtr="0">
            <a:sp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nb-NO"/>
              <a:t>01-02-03</a:t>
            </a:r>
            <a:endParaRPr lang="nb-NO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935565" y="4357731"/>
            <a:ext cx="10363635" cy="367414"/>
          </a:xfrm>
        </p:spPr>
        <p:txBody>
          <a:bodyPr/>
          <a:lstStyle>
            <a:lvl1pPr>
              <a:buNone/>
              <a:defRPr i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935565" y="4964598"/>
            <a:ext cx="10363635" cy="264603"/>
          </a:xfrm>
        </p:spPr>
        <p:txBody>
          <a:bodyPr>
            <a:normAutofit/>
          </a:bodyPr>
          <a:lstStyle>
            <a:lvl1pPr>
              <a:buNone/>
              <a:defRPr sz="1400" i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nifu_ppt_bakgrunner_addpoint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04" y="283"/>
            <a:ext cx="12190989" cy="6857432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936000" y="3197742"/>
            <a:ext cx="10363200" cy="1095355"/>
          </a:xfrm>
        </p:spPr>
        <p:txBody>
          <a:bodyPr lIns="0" tIns="0" rIns="0" bIns="0" anchor="t" anchorCtr="0">
            <a:normAutofit/>
          </a:bodyPr>
          <a:lstStyle>
            <a:lvl1pPr algn="l">
              <a:defRPr sz="3200" b="1" i="1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936000" y="1420091"/>
            <a:ext cx="6203635" cy="828000"/>
          </a:xfrm>
        </p:spPr>
        <p:txBody>
          <a:bodyPr lIns="0" tIns="0" rIns="0" bIns="0"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Foredragsholder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936000" y="2550274"/>
            <a:ext cx="4416491" cy="215444"/>
          </a:xfrm>
        </p:spPr>
        <p:txBody>
          <a:bodyPr wrap="square" lIns="0" tIns="0" rIns="0" bIns="0" anchor="t" anchorCtr="0">
            <a:sp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nb-NO"/>
              <a:t>01-02-03</a:t>
            </a:r>
            <a:endParaRPr lang="nb-NO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935565" y="4357731"/>
            <a:ext cx="10363635" cy="367414"/>
          </a:xfrm>
        </p:spPr>
        <p:txBody>
          <a:bodyPr/>
          <a:lstStyle>
            <a:lvl1pPr>
              <a:buNone/>
              <a:defRPr i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935565" y="4964598"/>
            <a:ext cx="10363635" cy="264603"/>
          </a:xfrm>
        </p:spPr>
        <p:txBody>
          <a:bodyPr>
            <a:normAutofit/>
          </a:bodyPr>
          <a:lstStyle>
            <a:lvl1pPr>
              <a:buNone/>
              <a:defRPr sz="1400" i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kille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nifu_ppt_bakgrunner_addpoint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1" y="0"/>
            <a:ext cx="12190990" cy="6857432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936000" y="3197742"/>
            <a:ext cx="10363200" cy="1095355"/>
          </a:xfrm>
        </p:spPr>
        <p:txBody>
          <a:bodyPr lIns="0" tIns="0" rIns="0" bIns="0" anchor="t" anchorCtr="0">
            <a:normAutofit/>
          </a:bodyPr>
          <a:lstStyle>
            <a:lvl1pPr algn="l">
              <a:defRPr sz="3200" b="1" i="1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936000" y="1420091"/>
            <a:ext cx="5832075" cy="828000"/>
          </a:xfrm>
        </p:spPr>
        <p:txBody>
          <a:bodyPr lIns="0" tIns="0" rIns="0" bIns="0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>
          <a:xfrm>
            <a:off x="10070904" y="116632"/>
            <a:ext cx="729619" cy="0"/>
          </a:xfrm>
        </p:spPr>
        <p:txBody>
          <a:bodyPr/>
          <a:lstStyle>
            <a:lvl1pPr>
              <a:defRPr>
                <a:solidFill>
                  <a:srgbClr val="F15160"/>
                </a:solidFill>
              </a:defRPr>
            </a:lvl1pPr>
          </a:lstStyle>
          <a:p>
            <a:r>
              <a:rPr lang="nb-NO"/>
              <a:t>01-02-03</a:t>
            </a:r>
            <a:endParaRPr lang="nb-NO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10800522" y="62771"/>
            <a:ext cx="455132" cy="107722"/>
          </a:xfrm>
        </p:spPr>
        <p:txBody>
          <a:bodyPr/>
          <a:lstStyle>
            <a:lvl1pPr>
              <a:defRPr>
                <a:solidFill>
                  <a:srgbClr val="F15160"/>
                </a:solidFill>
              </a:defRPr>
            </a:lvl1pPr>
          </a:lstStyle>
          <a:p>
            <a:fld id="{ECC25F22-D5A2-49CF-8FBE-5C3392B72C8D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2376503" y="62771"/>
            <a:ext cx="3860800" cy="107722"/>
          </a:xfrm>
        </p:spPr>
        <p:txBody>
          <a:bodyPr/>
          <a:lstStyle>
            <a:lvl1pPr>
              <a:defRPr>
                <a:solidFill>
                  <a:srgbClr val="F15160"/>
                </a:solidFill>
              </a:defRPr>
            </a:lvl1pPr>
          </a:lstStyle>
          <a:p>
            <a:r>
              <a:rPr lang="nb-NO" dirty="0"/>
              <a:t>Endres i topp-/bunntekst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5519936" y="6396130"/>
            <a:ext cx="455132" cy="10772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C25F22-D5A2-49CF-8FBE-5C3392B72C8D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8" name="Bilde 7" descr="Site Logo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023" r="48248" b="17797"/>
          <a:stretch/>
        </p:blipFill>
        <p:spPr bwMode="auto">
          <a:xfrm>
            <a:off x="10184161" y="6275258"/>
            <a:ext cx="1071495" cy="24174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GB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>
          <a:xfrm>
            <a:off x="5591944" y="6353387"/>
            <a:ext cx="455132" cy="107722"/>
          </a:xfrm>
        </p:spPr>
        <p:txBody>
          <a:bodyPr/>
          <a:lstStyle/>
          <a:p>
            <a:fld id="{ECC25F22-D5A2-49CF-8FBE-5C3392B72C8D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0" name="Bilde 9" descr="Site Logo"/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023" r="48248" b="17797"/>
          <a:stretch/>
        </p:blipFill>
        <p:spPr bwMode="auto">
          <a:xfrm>
            <a:off x="10153877" y="6264708"/>
            <a:ext cx="1132895" cy="23373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59370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01-02-03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Endres i topp-/bunntekst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5F22-D5A2-49CF-8FBE-5C3392B72C8D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4098" name="Picture 2" descr="Site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7256" y="-243408"/>
            <a:ext cx="1836795" cy="734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2896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brø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 typeface="Arial" pitchFamily="34" charset="0"/>
              <a:buNone/>
              <a:defRPr/>
            </a:lvl1pPr>
            <a:lvl2pPr marL="0" indent="0" defTabSz="717550">
              <a:buNone/>
              <a:tabLst/>
              <a:defRPr/>
            </a:lvl2pPr>
            <a:lvl3pPr marL="0" indent="0" defTabSz="717550">
              <a:buNone/>
              <a:tabLst/>
              <a:defRPr/>
            </a:lvl3pPr>
            <a:lvl4pPr marL="0" indent="0" defTabSz="717550">
              <a:buNone/>
              <a:tabLst/>
              <a:defRPr/>
            </a:lvl4pPr>
            <a:lvl5pPr marL="0" indent="0" defTabSz="717550">
              <a:buNone/>
              <a:tabLst/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/>
              <a:t>01-02-03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/>
              <a:t>Endres i topp-/bunntekst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C25F22-D5A2-49CF-8FBE-5C3392B72C8D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nifu_ppt_addpoint-6.png"/>
          <p:cNvPicPr>
            <a:picLocks noChangeAspect="1"/>
          </p:cNvPicPr>
          <p:nvPr/>
        </p:nvPicPr>
        <p:blipFill>
          <a:blip r:embed="rId16" cstate="print"/>
          <a:srcRect b="71493"/>
          <a:stretch>
            <a:fillRect/>
          </a:stretch>
        </p:blipFill>
        <p:spPr>
          <a:xfrm>
            <a:off x="504" y="5980249"/>
            <a:ext cx="12190993" cy="250222"/>
          </a:xfrm>
          <a:prstGeom prst="rect">
            <a:avLst/>
          </a:prstGeom>
        </p:spPr>
      </p:pic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936001" y="666510"/>
            <a:ext cx="10319655" cy="36933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936001" y="1434722"/>
            <a:ext cx="10319655" cy="45259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10070904" y="6288408"/>
            <a:ext cx="729619" cy="107722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algn="l">
              <a:defRPr sz="700" i="1">
                <a:solidFill>
                  <a:schemeClr val="tx2"/>
                </a:solidFill>
              </a:defRPr>
            </a:lvl1pPr>
          </a:lstStyle>
          <a:p>
            <a:r>
              <a:rPr lang="nb-NO"/>
              <a:t>01-02-03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376503" y="6288408"/>
            <a:ext cx="3860800" cy="107722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l">
              <a:defRPr sz="700" i="1">
                <a:solidFill>
                  <a:schemeClr val="tx2"/>
                </a:solidFill>
              </a:defRPr>
            </a:lvl1pPr>
          </a:lstStyle>
          <a:p>
            <a:r>
              <a:rPr lang="nb-NO"/>
              <a:t>Endres i topp-/bunntekst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0800522" y="6288408"/>
            <a:ext cx="455132" cy="10772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700" i="1">
                <a:solidFill>
                  <a:schemeClr val="tx2"/>
                </a:solidFill>
              </a:defRPr>
            </a:lvl1pPr>
          </a:lstStyle>
          <a:p>
            <a:fld id="{ECC25F22-D5A2-49CF-8FBE-5C3392B72C8D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8" name="Picture 7" descr="ppt_logo_300.pn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503" y="6272784"/>
            <a:ext cx="1584963" cy="58521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49" r:id="rId2"/>
    <p:sldLayoutId id="2147483660" r:id="rId3"/>
    <p:sldLayoutId id="2147483666" r:id="rId4"/>
    <p:sldLayoutId id="2147483664" r:id="rId5"/>
    <p:sldLayoutId id="2147483650" r:id="rId6"/>
    <p:sldLayoutId id="2147483667" r:id="rId7"/>
    <p:sldLayoutId id="2147483668" r:id="rId8"/>
    <p:sldLayoutId id="2147483665" r:id="rId9"/>
    <p:sldLayoutId id="2147483652" r:id="rId10"/>
    <p:sldLayoutId id="2147483653" r:id="rId11"/>
    <p:sldLayoutId id="2147483654" r:id="rId12"/>
    <p:sldLayoutId id="2147483655" r:id="rId13"/>
    <p:sldLayoutId id="2147483663" r:id="rId1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b="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2263" indent="-322263" algn="l" defTabSz="914400" rtl="0" eaLnBrk="1" latinLnBrk="0" hangingPunct="1">
        <a:spcBef>
          <a:spcPct val="20000"/>
        </a:spcBef>
        <a:buClr>
          <a:srgbClr val="F15160"/>
        </a:buClr>
        <a:buSzPct val="100000"/>
        <a:buFontTx/>
        <a:buBlip>
          <a:blip r:embed="rId18"/>
        </a:buBlip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23888" indent="-285750" algn="l" defTabSz="896938" rtl="0" eaLnBrk="1" latinLnBrk="0" hangingPunct="1">
        <a:spcBef>
          <a:spcPct val="20000"/>
        </a:spcBef>
        <a:buClr>
          <a:srgbClr val="F15160"/>
        </a:buClr>
        <a:buFont typeface="Arial" pitchFamily="34" charset="0"/>
        <a:buChar char="–"/>
        <a:defRPr sz="1400" kern="1200">
          <a:solidFill>
            <a:schemeClr val="tx2"/>
          </a:solidFill>
          <a:latin typeface="+mn-lt"/>
          <a:ea typeface="+mn-ea"/>
          <a:cs typeface="+mn-cs"/>
        </a:defRPr>
      </a:lvl2pPr>
      <a:lvl3pPr marL="857250" indent="-228600" algn="l" defTabSz="914400" rtl="0" eaLnBrk="1" latinLnBrk="0" hangingPunct="1">
        <a:spcBef>
          <a:spcPct val="20000"/>
        </a:spcBef>
        <a:buClr>
          <a:srgbClr val="F15160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087438" indent="-228600" algn="l" defTabSz="914400" rtl="0" eaLnBrk="1" latinLnBrk="0" hangingPunct="1">
        <a:spcBef>
          <a:spcPct val="20000"/>
        </a:spcBef>
        <a:buClr>
          <a:srgbClr val="F15160"/>
        </a:buClr>
        <a:buFont typeface="Arial" pitchFamily="34" charset="0"/>
        <a:buChar char="–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320800" indent="-228600" algn="l" defTabSz="914400" rtl="0" eaLnBrk="1" latinLnBrk="0" hangingPunct="1">
        <a:spcBef>
          <a:spcPct val="20000"/>
        </a:spcBef>
        <a:buClr>
          <a:srgbClr val="F15160"/>
        </a:buClr>
        <a:buFont typeface="Arial" pitchFamily="34" charset="0"/>
        <a:buChar char="»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-quest.no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Vitenskapelig kvalitet og samfunnsnytte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“</a:t>
            </a:r>
            <a:r>
              <a:rPr lang="en-US" dirty="0" err="1"/>
              <a:t>Fremtidens</a:t>
            </a:r>
            <a:r>
              <a:rPr lang="en-US" dirty="0"/>
              <a:t> </a:t>
            </a:r>
            <a:r>
              <a:rPr lang="en-US" dirty="0" err="1"/>
              <a:t>forsknings</a:t>
            </a:r>
            <a:r>
              <a:rPr lang="en-US" dirty="0"/>
              <a:t>-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innovasjonspolitikk</a:t>
            </a:r>
            <a:r>
              <a:rPr lang="en-US" dirty="0"/>
              <a:t> </a:t>
            </a:r>
            <a:r>
              <a:rPr lang="en-US" dirty="0" err="1"/>
              <a:t>planlegges</a:t>
            </a:r>
            <a:r>
              <a:rPr lang="en-US" dirty="0"/>
              <a:t> </a:t>
            </a:r>
            <a:r>
              <a:rPr lang="en-US" dirty="0" err="1"/>
              <a:t>nå</a:t>
            </a:r>
            <a:r>
              <a:rPr lang="en-US" dirty="0"/>
              <a:t>”</a:t>
            </a:r>
          </a:p>
          <a:p>
            <a:r>
              <a:rPr lang="en-US" dirty="0"/>
              <a:t>Oslo, 2.3.2017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Liv Langfeldt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Plassholder for innhol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2356164"/>
              </p:ext>
            </p:extLst>
          </p:nvPr>
        </p:nvGraphicFramePr>
        <p:xfrm>
          <a:off x="2279576" y="232067"/>
          <a:ext cx="9433048" cy="5844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kstSylinder 1"/>
          <p:cNvSpPr txBox="1"/>
          <p:nvPr/>
        </p:nvSpPr>
        <p:spPr>
          <a:xfrm>
            <a:off x="479376" y="620688"/>
            <a:ext cx="46805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b="1" dirty="0"/>
              <a:t>Forskningskvalitet er et flerdimensjonalt begrep</a:t>
            </a:r>
            <a:endParaRPr lang="nb-NO" sz="2800" dirty="0"/>
          </a:p>
        </p:txBody>
      </p:sp>
      <p:sp>
        <p:nvSpPr>
          <p:cNvPr id="3" name="TekstSylinder 2"/>
          <p:cNvSpPr txBox="1"/>
          <p:nvPr/>
        </p:nvSpPr>
        <p:spPr>
          <a:xfrm>
            <a:off x="5267908" y="2841650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dirty="0"/>
              <a:t>Vitenskapelig kvalitet</a:t>
            </a:r>
          </a:p>
        </p:txBody>
      </p:sp>
      <p:cxnSp>
        <p:nvCxnSpPr>
          <p:cNvPr id="5" name="Rett pilkobling 4"/>
          <p:cNvCxnSpPr/>
          <p:nvPr/>
        </p:nvCxnSpPr>
        <p:spPr>
          <a:xfrm flipH="1">
            <a:off x="7793009" y="3603092"/>
            <a:ext cx="1831383" cy="194421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TekstSylinder 6"/>
          <p:cNvSpPr txBox="1"/>
          <p:nvPr/>
        </p:nvSpPr>
        <p:spPr>
          <a:xfrm>
            <a:off x="8696934" y="4426076"/>
            <a:ext cx="17281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>
                <a:solidFill>
                  <a:schemeClr val="accent2"/>
                </a:solidFill>
              </a:rPr>
              <a:t>Overlapp </a:t>
            </a:r>
          </a:p>
          <a:p>
            <a:r>
              <a:rPr lang="nb-NO" dirty="0">
                <a:solidFill>
                  <a:schemeClr val="accent2"/>
                </a:solidFill>
              </a:rPr>
              <a:t>eller motsetning?</a:t>
            </a:r>
          </a:p>
        </p:txBody>
      </p:sp>
    </p:spTree>
    <p:extLst>
      <p:ext uri="{BB962C8B-B14F-4D97-AF65-F5344CB8AC3E}">
        <p14:creationId xmlns:p14="http://schemas.microsoft.com/office/powerpoint/2010/main" val="2610401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>
                <a:solidFill>
                  <a:schemeClr val="tx1"/>
                </a:solidFill>
              </a:rPr>
              <a:t>Vitenskapelig kvalitet vurderes kontekstuelt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5F22-D5A2-49CF-8FBE-5C3392B72C8D}" type="slidenum">
              <a:rPr lang="nb-NO" smtClean="0"/>
              <a:pPr/>
              <a:t>3</a:t>
            </a:fld>
            <a:endParaRPr lang="nb-NO"/>
          </a:p>
        </p:txBody>
      </p:sp>
      <p:sp>
        <p:nvSpPr>
          <p:cNvPr id="5" name="TekstSylinder 4"/>
          <p:cNvSpPr txBox="1"/>
          <p:nvPr/>
        </p:nvSpPr>
        <p:spPr>
          <a:xfrm>
            <a:off x="2423592" y="2132856"/>
            <a:ext cx="849694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i="1" dirty="0"/>
              <a:t>An intersubjective understanding … is always related to the relative mix of people present and the proposals subject to the discussion. </a:t>
            </a:r>
          </a:p>
          <a:p>
            <a:pPr algn="r"/>
            <a:endParaRPr lang="nb-NO" dirty="0"/>
          </a:p>
          <a:p>
            <a:pPr algn="r"/>
            <a:r>
              <a:rPr lang="en-GB" dirty="0" err="1"/>
              <a:t>König</a:t>
            </a:r>
            <a:r>
              <a:rPr lang="en-GB" dirty="0"/>
              <a:t> T. (2017). </a:t>
            </a:r>
            <a:r>
              <a:rPr lang="en-GB" i="1" dirty="0"/>
              <a:t>The European Research Council.</a:t>
            </a:r>
            <a:r>
              <a:rPr lang="en-GB" dirty="0"/>
              <a:t> Cambridge: Polity,</a:t>
            </a:r>
            <a:r>
              <a:rPr lang="nb-NO" dirty="0"/>
              <a:t> s. 141.</a:t>
            </a:r>
            <a:endParaRPr lang="en-GB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25138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Forskningskvalitet blir et politisk begrep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936001" y="1434722"/>
            <a:ext cx="6672167" cy="4525963"/>
          </a:xfrm>
        </p:spPr>
        <p:txBody>
          <a:bodyPr/>
          <a:lstStyle/>
          <a:p>
            <a:pPr lvl="0"/>
            <a:r>
              <a:rPr lang="nb-NO" dirty="0"/>
              <a:t>Legitimt behov for vitenskapelig autonomi</a:t>
            </a:r>
          </a:p>
          <a:p>
            <a:pPr lvl="0"/>
            <a:r>
              <a:rPr lang="nb-NO" dirty="0"/>
              <a:t>Legitimt behov for å ivareta samfunnsinteresser</a:t>
            </a:r>
          </a:p>
          <a:p>
            <a:pPr lvl="1"/>
            <a:r>
              <a:rPr lang="nb-NO" dirty="0"/>
              <a:t>prioritering og innsyn i bruk av offentlige midler  </a:t>
            </a:r>
          </a:p>
          <a:p>
            <a:pPr lvl="0"/>
            <a:endParaRPr lang="nb-NO" dirty="0"/>
          </a:p>
          <a:p>
            <a:r>
              <a:rPr lang="nb-NO" dirty="0"/>
              <a:t>Forskningspolitikken krever at vi kan besvare spørsmål om forskningskvalitet</a:t>
            </a:r>
          </a:p>
          <a:p>
            <a:pPr lvl="1"/>
            <a:r>
              <a:rPr lang="nb-NO" dirty="0"/>
              <a:t>dermed blir de besvart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5F22-D5A2-49CF-8FBE-5C3392B72C8D}" type="slidenum">
              <a:rPr lang="nb-NO" smtClean="0"/>
              <a:pPr/>
              <a:t>4</a:t>
            </a:fld>
            <a:endParaRPr lang="nb-NO"/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8208" y="908720"/>
            <a:ext cx="3724250" cy="4295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215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400" b="1" dirty="0"/>
              <a:t>Sammenheng mellom vitenskapelig kvalitet og samfunnsnytte?</a:t>
            </a:r>
            <a:r>
              <a:rPr lang="nb-NO" dirty="0"/>
              <a:t/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/>
        <p:txBody>
          <a:bodyPr anchor="t">
            <a:normAutofit/>
          </a:bodyPr>
          <a:lstStyle/>
          <a:p>
            <a:r>
              <a:rPr lang="nb-NO" sz="2400" b="1" dirty="0"/>
              <a:t>Vanskelig å dokumentere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5F22-D5A2-49CF-8FBE-5C3392B72C8D}" type="slidenum">
              <a:rPr lang="nb-NO" smtClean="0"/>
              <a:pPr/>
              <a:t>5</a:t>
            </a:fld>
            <a:endParaRPr lang="nb-NO"/>
          </a:p>
        </p:txBody>
      </p:sp>
      <p:sp>
        <p:nvSpPr>
          <p:cNvPr id="5" name="Plassholder for innhold 4"/>
          <p:cNvSpPr>
            <a:spLocks noGrp="1"/>
          </p:cNvSpPr>
          <p:nvPr>
            <p:ph idx="13"/>
          </p:nvPr>
        </p:nvSpPr>
        <p:spPr>
          <a:xfrm>
            <a:off x="936000" y="2074484"/>
            <a:ext cx="4871968" cy="3886201"/>
          </a:xfrm>
        </p:spPr>
        <p:txBody>
          <a:bodyPr>
            <a:normAutofit/>
          </a:bodyPr>
          <a:lstStyle/>
          <a:p>
            <a:r>
              <a:rPr lang="nb-NO" sz="2400" dirty="0"/>
              <a:t>Mer vit. kvalitet </a:t>
            </a:r>
            <a:r>
              <a:rPr lang="nb-NO" sz="2400" dirty="0">
                <a:sym typeface="Wingdings" panose="05000000000000000000" pitchFamily="2" charset="2"/>
              </a:rPr>
              <a:t> </a:t>
            </a:r>
            <a:r>
              <a:rPr lang="nb-NO" sz="2400" dirty="0"/>
              <a:t>mer nytte?</a:t>
            </a:r>
          </a:p>
        </p:txBody>
      </p:sp>
      <p:sp>
        <p:nvSpPr>
          <p:cNvPr id="6" name="Plassholder for tekst 5"/>
          <p:cNvSpPr>
            <a:spLocks noGrp="1"/>
          </p:cNvSpPr>
          <p:nvPr>
            <p:ph type="body" idx="14"/>
          </p:nvPr>
        </p:nvSpPr>
        <p:spPr>
          <a:xfrm>
            <a:off x="5663952" y="1434721"/>
            <a:ext cx="5040000" cy="639762"/>
          </a:xfrm>
        </p:spPr>
        <p:txBody>
          <a:bodyPr anchor="t">
            <a:normAutofit/>
          </a:bodyPr>
          <a:lstStyle/>
          <a:p>
            <a:r>
              <a:rPr lang="nb-NO" sz="2400" b="1" dirty="0"/>
              <a:t>Skapes på flere måter</a:t>
            </a:r>
          </a:p>
        </p:txBody>
      </p:sp>
      <p:sp>
        <p:nvSpPr>
          <p:cNvPr id="7" name="Plassholder for innhold 6"/>
          <p:cNvSpPr>
            <a:spLocks noGrp="1"/>
          </p:cNvSpPr>
          <p:nvPr>
            <p:ph idx="15"/>
          </p:nvPr>
        </p:nvSpPr>
        <p:spPr>
          <a:xfrm>
            <a:off x="5663952" y="2074484"/>
            <a:ext cx="5904656" cy="3886201"/>
          </a:xfrm>
        </p:spPr>
        <p:txBody>
          <a:bodyPr>
            <a:normAutofit/>
          </a:bodyPr>
          <a:lstStyle/>
          <a:p>
            <a:r>
              <a:rPr lang="nb-NO" sz="2400" dirty="0"/>
              <a:t>Soliditet og originalitet </a:t>
            </a:r>
          </a:p>
          <a:p>
            <a:pPr lvl="1"/>
            <a:r>
              <a:rPr lang="nb-NO" sz="1800" dirty="0"/>
              <a:t>forutsetning for samfunnsnytte </a:t>
            </a:r>
          </a:p>
          <a:p>
            <a:r>
              <a:rPr lang="nb-NO" sz="2400" dirty="0"/>
              <a:t>Vitenskapelig og samfunnsmessig verdi </a:t>
            </a:r>
          </a:p>
          <a:p>
            <a:pPr lvl="1"/>
            <a:r>
              <a:rPr lang="nb-NO" sz="1800" dirty="0"/>
              <a:t>kan overlappe</a:t>
            </a:r>
          </a:p>
          <a:p>
            <a:r>
              <a:rPr lang="nb-NO" sz="2400" dirty="0"/>
              <a:t>Interaksjon med brukere </a:t>
            </a:r>
          </a:p>
          <a:p>
            <a:pPr lvl="1"/>
            <a:r>
              <a:rPr lang="nb-NO" sz="1800" dirty="0"/>
              <a:t>kan gjøre forskningen bedre</a:t>
            </a:r>
          </a:p>
        </p:txBody>
      </p:sp>
    </p:spTree>
    <p:extLst>
      <p:ext uri="{BB962C8B-B14F-4D97-AF65-F5344CB8AC3E}">
        <p14:creationId xmlns:p14="http://schemas.microsoft.com/office/powerpoint/2010/main" val="3195299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  <p:bldP spid="6" grpId="0" build="p"/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808590" y="35332"/>
            <a:ext cx="2414239" cy="369332"/>
          </a:xfrm>
        </p:spPr>
        <p:txBody>
          <a:bodyPr/>
          <a:lstStyle/>
          <a:p>
            <a:r>
              <a:rPr lang="nb-NO" b="1" dirty="0">
                <a:solidFill>
                  <a:schemeClr val="bg1">
                    <a:lumMod val="50000"/>
                  </a:schemeClr>
                </a:solidFill>
              </a:rPr>
              <a:t>Oppsummert</a:t>
            </a:r>
            <a:r>
              <a:rPr lang="nb-NO" dirty="0"/>
              <a:t/>
            </a:r>
            <a:br>
              <a:rPr lang="nb-NO" dirty="0"/>
            </a:b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5F22-D5A2-49CF-8FBE-5C3392B72C8D}" type="slidenum">
              <a:rPr lang="nb-NO" smtClean="0"/>
              <a:pPr/>
              <a:t>6</a:t>
            </a:fld>
            <a:endParaRPr lang="nb-NO"/>
          </a:p>
        </p:txBody>
      </p:sp>
      <p:sp>
        <p:nvSpPr>
          <p:cNvPr id="11" name="Plassholder for innhold 4"/>
          <p:cNvSpPr txBox="1">
            <a:spLocks/>
          </p:cNvSpPr>
          <p:nvPr/>
        </p:nvSpPr>
        <p:spPr>
          <a:xfrm>
            <a:off x="956007" y="4072637"/>
            <a:ext cx="5040000" cy="135451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322263" indent="-322263" algn="l" defTabSz="914400" rtl="0" eaLnBrk="1" latinLnBrk="0" hangingPunct="1">
              <a:spcBef>
                <a:spcPct val="20000"/>
              </a:spcBef>
              <a:buClr>
                <a:srgbClr val="F15160"/>
              </a:buClr>
              <a:buSzPct val="100000"/>
              <a:buFontTx/>
              <a:buBlip>
                <a:blip r:embed="rId3"/>
              </a:buBlip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23888" indent="-285750" algn="l" defTabSz="896938" rtl="0" eaLnBrk="1" latinLnBrk="0" hangingPunct="1">
              <a:spcBef>
                <a:spcPct val="20000"/>
              </a:spcBef>
              <a:buClr>
                <a:srgbClr val="F15160"/>
              </a:buClr>
              <a:buFont typeface="Arial" pitchFamily="34" charset="0"/>
              <a:buChar char="–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7250" indent="-228600" algn="l" defTabSz="914400" rtl="0" eaLnBrk="1" latinLnBrk="0" hangingPunct="1">
              <a:spcBef>
                <a:spcPct val="20000"/>
              </a:spcBef>
              <a:buClr>
                <a:srgbClr val="F15160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87438" indent="-228600" algn="l" defTabSz="914400" rtl="0" eaLnBrk="1" latinLnBrk="0" hangingPunct="1">
              <a:spcBef>
                <a:spcPct val="20000"/>
              </a:spcBef>
              <a:buClr>
                <a:srgbClr val="F15160"/>
              </a:buClr>
              <a:buFont typeface="Arial" pitchFamily="34" charset="0"/>
              <a:buChar char="–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0800" indent="-228600" algn="l" defTabSz="914400" rtl="0" eaLnBrk="1" latinLnBrk="0" hangingPunct="1">
              <a:spcBef>
                <a:spcPct val="20000"/>
              </a:spcBef>
              <a:buClr>
                <a:srgbClr val="F15160"/>
              </a:buClr>
              <a:buFont typeface="Arial" pitchFamily="34" charset="0"/>
              <a:buChar char="»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b-NO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538332916"/>
              </p:ext>
            </p:extLst>
          </p:nvPr>
        </p:nvGraphicFramePr>
        <p:xfrm>
          <a:off x="911424" y="908720"/>
          <a:ext cx="1044116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933537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ED4B6E3-165D-432C-9DD8-3740229E72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AEDA190-6178-4016-86C6-87FE4C307E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7A6B02A-2524-4F0A-B1C0-79DD44848E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Sylinder 5"/>
          <p:cNvSpPr txBox="1"/>
          <p:nvPr/>
        </p:nvSpPr>
        <p:spPr>
          <a:xfrm>
            <a:off x="5659306" y="4443131"/>
            <a:ext cx="5557577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GB" sz="2400" dirty="0"/>
              <a:t>R-QUEST Policy Brief no. 1. </a:t>
            </a:r>
            <a:r>
              <a:rPr lang="en-GB" sz="2400" i="1" dirty="0"/>
              <a:t>Identifying and facilitating high quality research.  </a:t>
            </a:r>
            <a:r>
              <a:rPr lang="en-GB" sz="2400" dirty="0">
                <a:hlinkClick r:id="rId3"/>
              </a:rPr>
              <a:t>www.r-quest.no</a:t>
            </a:r>
            <a:r>
              <a:rPr lang="en-GB" sz="2400" dirty="0"/>
              <a:t> </a:t>
            </a:r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9307" y="3140968"/>
            <a:ext cx="5557577" cy="1224136"/>
          </a:xfrm>
          <a:prstGeom prst="rect">
            <a:avLst/>
          </a:prstGeom>
        </p:spPr>
      </p:pic>
      <p:sp>
        <p:nvSpPr>
          <p:cNvPr id="2" name="Undertittel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liv.langfeldt@nifu.no</a:t>
            </a:r>
          </a:p>
        </p:txBody>
      </p:sp>
      <p:sp>
        <p:nvSpPr>
          <p:cNvPr id="10" name="Subtitle 6"/>
          <p:cNvSpPr txBox="1">
            <a:spLocks/>
          </p:cNvSpPr>
          <p:nvPr/>
        </p:nvSpPr>
        <p:spPr>
          <a:xfrm>
            <a:off x="936000" y="548680"/>
            <a:ext cx="6408712" cy="5246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rgbClr val="F15160"/>
              </a:buClr>
              <a:buSzPct val="100000"/>
              <a:buFontTx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896938" rtl="0" eaLnBrk="1" latinLnBrk="0" hangingPunct="1">
              <a:spcBef>
                <a:spcPct val="20000"/>
              </a:spcBef>
              <a:buClr>
                <a:srgbClr val="F15160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rgbClr val="F15160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rgbClr val="F15160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rgbClr val="F15160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3600" b="1" dirty="0"/>
              <a:t>Takk for oppmerksomheten!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IFU_ppt_NO">
  <a:themeElements>
    <a:clrScheme name="NIFU">
      <a:dk1>
        <a:sysClr val="windowText" lastClr="000000"/>
      </a:dk1>
      <a:lt1>
        <a:sysClr val="window" lastClr="FFFFFF"/>
      </a:lt1>
      <a:dk2>
        <a:srgbClr val="404040"/>
      </a:dk2>
      <a:lt2>
        <a:srgbClr val="E4E8EB"/>
      </a:lt2>
      <a:accent1>
        <a:srgbClr val="2D8E9F"/>
      </a:accent1>
      <a:accent2>
        <a:srgbClr val="C84957"/>
      </a:accent2>
      <a:accent3>
        <a:srgbClr val="000000"/>
      </a:accent3>
      <a:accent4>
        <a:srgbClr val="404040"/>
      </a:accent4>
      <a:accent5>
        <a:srgbClr val="878D91"/>
      </a:accent5>
      <a:accent6>
        <a:srgbClr val="E4E8EB"/>
      </a:accent6>
      <a:hlink>
        <a:srgbClr val="C84957"/>
      </a:hlink>
      <a:folHlink>
        <a:srgbClr val="2D8E9F"/>
      </a:folHlink>
    </a:clrScheme>
    <a:fontScheme name="NIF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NIFU_ppt_NO</Template>
  <TotalTime>2370</TotalTime>
  <Words>200</Words>
  <Application>Microsoft Office PowerPoint</Application>
  <PresentationFormat>Egendefinert</PresentationFormat>
  <Paragraphs>52</Paragraphs>
  <Slides>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8" baseType="lpstr">
      <vt:lpstr>NIFU_ppt_NO</vt:lpstr>
      <vt:lpstr>Vitenskapelig kvalitet og samfunnsnytte</vt:lpstr>
      <vt:lpstr>PowerPoint-presentasjon</vt:lpstr>
      <vt:lpstr>Vitenskapelig kvalitet vurderes kontekstuelt</vt:lpstr>
      <vt:lpstr>Forskningskvalitet blir et politisk begrep</vt:lpstr>
      <vt:lpstr>Sammenheng mellom vitenskapelig kvalitet og samfunnsnytte? </vt:lpstr>
      <vt:lpstr>Oppsummert </vt:lpstr>
      <vt:lpstr>PowerPoint-presentasjon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Claes Lampi</dc:creator>
  <dc:description>Dev by addpoint.no</dc:description>
  <cp:lastModifiedBy>Kristin Oxley</cp:lastModifiedBy>
  <cp:revision>96</cp:revision>
  <cp:lastPrinted>2017-03-01T07:22:17Z</cp:lastPrinted>
  <dcterms:created xsi:type="dcterms:W3CDTF">2012-05-07T08:22:32Z</dcterms:created>
  <dcterms:modified xsi:type="dcterms:W3CDTF">2017-03-01T18:22:19Z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v by">
    <vt:lpwstr>addpoint.no</vt:lpwstr>
  </property>
</Properties>
</file>