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9" r:id="rId3"/>
    <p:sldId id="268" r:id="rId4"/>
    <p:sldId id="277" r:id="rId5"/>
    <p:sldId id="265" r:id="rId6"/>
    <p:sldId id="266" r:id="rId7"/>
    <p:sldId id="267" r:id="rId8"/>
    <p:sldId id="269" r:id="rId9"/>
    <p:sldId id="272" r:id="rId10"/>
    <p:sldId id="279" r:id="rId11"/>
    <p:sldId id="270" r:id="rId12"/>
    <p:sldId id="271" r:id="rId13"/>
    <p:sldId id="280" r:id="rId14"/>
    <p:sldId id="275" r:id="rId15"/>
    <p:sldId id="276" r:id="rId16"/>
    <p:sldId id="273" r:id="rId17"/>
    <p:sldId id="274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9" d="100"/>
          <a:sy n="149" d="100"/>
        </p:scale>
        <p:origin x="21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452233576019362E-2"/>
          <c:y val="3.6240265541271667E-2"/>
          <c:w val="0.85195720723970747"/>
          <c:h val="0.82982370299799257"/>
        </c:manualLayout>
      </c:layout>
      <c:lineChart>
        <c:grouping val="standard"/>
        <c:varyColors val="0"/>
        <c:ser>
          <c:idx val="3"/>
          <c:order val="0"/>
          <c:tx>
            <c:strRef>
              <c:f>'[nbw_figurer_frac count.xlsx]Sheet3'!$A$5</c:f>
              <c:strCache>
                <c:ptCount val="1"/>
                <c:pt idx="0">
                  <c:v>DENMARK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'[nbw_figurer_frac count.xlsx]Sheet3'!$B$1:$AH$1</c:f>
              <c:strCache>
                <c:ptCount val="33"/>
                <c:pt idx="0">
                  <c:v>1980-82</c:v>
                </c:pt>
                <c:pt idx="1">
                  <c:v>1981-83</c:v>
                </c:pt>
                <c:pt idx="2">
                  <c:v>1982-84</c:v>
                </c:pt>
                <c:pt idx="3">
                  <c:v>1983-85</c:v>
                </c:pt>
                <c:pt idx="4">
                  <c:v>1984-86</c:v>
                </c:pt>
                <c:pt idx="5">
                  <c:v>1985-87</c:v>
                </c:pt>
                <c:pt idx="6">
                  <c:v>1986-88</c:v>
                </c:pt>
                <c:pt idx="7">
                  <c:v>1987-89</c:v>
                </c:pt>
                <c:pt idx="8">
                  <c:v>1988-90</c:v>
                </c:pt>
                <c:pt idx="9">
                  <c:v>1989-91</c:v>
                </c:pt>
                <c:pt idx="10">
                  <c:v>1990-92</c:v>
                </c:pt>
                <c:pt idx="11">
                  <c:v>1991-93</c:v>
                </c:pt>
                <c:pt idx="12">
                  <c:v>1992-94</c:v>
                </c:pt>
                <c:pt idx="13">
                  <c:v>1993-95</c:v>
                </c:pt>
                <c:pt idx="14">
                  <c:v>1994-96</c:v>
                </c:pt>
                <c:pt idx="15">
                  <c:v>1995-97</c:v>
                </c:pt>
                <c:pt idx="16">
                  <c:v>1996-98</c:v>
                </c:pt>
                <c:pt idx="17">
                  <c:v>1997-99</c:v>
                </c:pt>
                <c:pt idx="18">
                  <c:v>1998-00</c:v>
                </c:pt>
                <c:pt idx="19">
                  <c:v>1999-01</c:v>
                </c:pt>
                <c:pt idx="20">
                  <c:v>2000-02</c:v>
                </c:pt>
                <c:pt idx="21">
                  <c:v>2001-03</c:v>
                </c:pt>
                <c:pt idx="22">
                  <c:v>2002-04</c:v>
                </c:pt>
                <c:pt idx="23">
                  <c:v>2003-05</c:v>
                </c:pt>
                <c:pt idx="24">
                  <c:v>2004-06</c:v>
                </c:pt>
                <c:pt idx="25">
                  <c:v>2005-07</c:v>
                </c:pt>
                <c:pt idx="26">
                  <c:v>2006-08</c:v>
                </c:pt>
                <c:pt idx="27">
                  <c:v>2007-09</c:v>
                </c:pt>
                <c:pt idx="28">
                  <c:v>2008-10</c:v>
                </c:pt>
                <c:pt idx="29">
                  <c:v>2009-11</c:v>
                </c:pt>
                <c:pt idx="30">
                  <c:v>2010-12</c:v>
                </c:pt>
                <c:pt idx="31">
                  <c:v>2011-13</c:v>
                </c:pt>
                <c:pt idx="32">
                  <c:v>2012-14</c:v>
                </c:pt>
              </c:strCache>
            </c:strRef>
          </c:cat>
          <c:val>
            <c:numRef>
              <c:f>'[nbw_figurer_frac count.xlsx]Sheet3'!$B$5:$AH$5</c:f>
              <c:numCache>
                <c:formatCode>General</c:formatCode>
                <c:ptCount val="33"/>
                <c:pt idx="0">
                  <c:v>1.24508464905428</c:v>
                </c:pt>
                <c:pt idx="1">
                  <c:v>1.2507378581797199</c:v>
                </c:pt>
                <c:pt idx="2">
                  <c:v>1.2115310696052499</c:v>
                </c:pt>
                <c:pt idx="3">
                  <c:v>1.1530498315856501</c:v>
                </c:pt>
                <c:pt idx="4">
                  <c:v>1.12520833009249</c:v>
                </c:pt>
                <c:pt idx="5">
                  <c:v>1.1010527047997301</c:v>
                </c:pt>
                <c:pt idx="6">
                  <c:v>1.1020049661728899</c:v>
                </c:pt>
                <c:pt idx="7">
                  <c:v>1.11182368139167</c:v>
                </c:pt>
                <c:pt idx="8">
                  <c:v>1.12845587251196</c:v>
                </c:pt>
                <c:pt idx="9">
                  <c:v>1.1717158492220201</c:v>
                </c:pt>
                <c:pt idx="10">
                  <c:v>1.17331747038613</c:v>
                </c:pt>
                <c:pt idx="11">
                  <c:v>1.1748418707156301</c:v>
                </c:pt>
                <c:pt idx="12">
                  <c:v>1.1405633912631301</c:v>
                </c:pt>
                <c:pt idx="13">
                  <c:v>1.1437576146811901</c:v>
                </c:pt>
                <c:pt idx="14">
                  <c:v>1.1391865586749299</c:v>
                </c:pt>
                <c:pt idx="15">
                  <c:v>1.17414919134851</c:v>
                </c:pt>
                <c:pt idx="16">
                  <c:v>1.18544495382478</c:v>
                </c:pt>
                <c:pt idx="17">
                  <c:v>1.20502524284985</c:v>
                </c:pt>
                <c:pt idx="18">
                  <c:v>1.2264583164276199</c:v>
                </c:pt>
                <c:pt idx="19">
                  <c:v>1.2405232002989199</c:v>
                </c:pt>
                <c:pt idx="20">
                  <c:v>1.2369937679660199</c:v>
                </c:pt>
                <c:pt idx="21">
                  <c:v>1.2361732854442999</c:v>
                </c:pt>
                <c:pt idx="22">
                  <c:v>1.2541504647470301</c:v>
                </c:pt>
                <c:pt idx="23">
                  <c:v>1.2593342024920999</c:v>
                </c:pt>
                <c:pt idx="24">
                  <c:v>1.2567416744581801</c:v>
                </c:pt>
                <c:pt idx="25">
                  <c:v>1.24958621269351</c:v>
                </c:pt>
                <c:pt idx="26">
                  <c:v>1.27124843271355</c:v>
                </c:pt>
                <c:pt idx="27">
                  <c:v>1.2781208219854101</c:v>
                </c:pt>
                <c:pt idx="28">
                  <c:v>1.28863294827367</c:v>
                </c:pt>
                <c:pt idx="29">
                  <c:v>1.29269899989421</c:v>
                </c:pt>
                <c:pt idx="30">
                  <c:v>1.2905949720562599</c:v>
                </c:pt>
                <c:pt idx="31">
                  <c:v>1.2707227017896301</c:v>
                </c:pt>
                <c:pt idx="32">
                  <c:v>1.25685353195898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5E-4933-90FC-DE26D4709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582080"/>
        <c:axId val="183583872"/>
      </c:lineChart>
      <c:catAx>
        <c:axId val="18358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83583872"/>
        <c:crosses val="autoZero"/>
        <c:auto val="1"/>
        <c:lblAlgn val="ctr"/>
        <c:lblOffset val="100"/>
        <c:noMultiLvlLbl val="0"/>
      </c:catAx>
      <c:valAx>
        <c:axId val="183583872"/>
        <c:scaling>
          <c:orientation val="minMax"/>
          <c:max val="1.5"/>
          <c:min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8358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401132362120549"/>
          <c:y val="0.48042797375634061"/>
          <c:w val="0.10659055918427303"/>
          <c:h val="0.12128865438086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'O:\BSS_CFA_Common\Projekter\CoRe - Research policy &amp; performance\_dfir\_main subject areas\[oecd_major fields_denmark.xlsx]data_vol'!$G$41</c:f>
              <c:strCache>
                <c:ptCount val="1"/>
                <c:pt idx="0">
                  <c:v>MEDICAL AND HEALTH SCIENCES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fields_denmark.xlsx]data_vol'!$H$41:$AL$41</c:f>
              <c:numCache>
                <c:formatCode>General</c:formatCode>
                <c:ptCount val="31"/>
                <c:pt idx="0">
                  <c:v>0.48145989509013809</c:v>
                </c:pt>
                <c:pt idx="1">
                  <c:v>0.48224952741020793</c:v>
                </c:pt>
                <c:pt idx="2">
                  <c:v>0.48735207506447425</c:v>
                </c:pt>
                <c:pt idx="3">
                  <c:v>0.49217792772795882</c:v>
                </c:pt>
                <c:pt idx="4">
                  <c:v>0.49720583401096907</c:v>
                </c:pt>
                <c:pt idx="5">
                  <c:v>0.49619400471539238</c:v>
                </c:pt>
                <c:pt idx="6">
                  <c:v>0.49564607657687038</c:v>
                </c:pt>
                <c:pt idx="7">
                  <c:v>0.49096059583678148</c:v>
                </c:pt>
                <c:pt idx="8">
                  <c:v>0.48590221240973275</c:v>
                </c:pt>
                <c:pt idx="9">
                  <c:v>0.46358334066062895</c:v>
                </c:pt>
                <c:pt idx="10">
                  <c:v>0.43415738921632829</c:v>
                </c:pt>
                <c:pt idx="11">
                  <c:v>0.40882540492284147</c:v>
                </c:pt>
                <c:pt idx="12">
                  <c:v>0.3900809836259384</c:v>
                </c:pt>
                <c:pt idx="13">
                  <c:v>0.37726660097629483</c:v>
                </c:pt>
                <c:pt idx="14">
                  <c:v>0.36417192796266012</c:v>
                </c:pt>
                <c:pt idx="15">
                  <c:v>0.3519528647568288</c:v>
                </c:pt>
                <c:pt idx="16">
                  <c:v>0.34255065083735481</c:v>
                </c:pt>
                <c:pt idx="17">
                  <c:v>0.33608018027361614</c:v>
                </c:pt>
                <c:pt idx="18">
                  <c:v>0.33281326983084253</c:v>
                </c:pt>
                <c:pt idx="19">
                  <c:v>0.32867812199208585</c:v>
                </c:pt>
                <c:pt idx="20">
                  <c:v>0.32572009072836661</c:v>
                </c:pt>
                <c:pt idx="21">
                  <c:v>0.32485846716951444</c:v>
                </c:pt>
                <c:pt idx="22">
                  <c:v>0.32848115455836313</c:v>
                </c:pt>
                <c:pt idx="23">
                  <c:v>0.33208747071293093</c:v>
                </c:pt>
                <c:pt idx="24">
                  <c:v>0.34021519220158175</c:v>
                </c:pt>
                <c:pt idx="25">
                  <c:v>0.34577782985360994</c:v>
                </c:pt>
                <c:pt idx="26">
                  <c:v>0.35062798108766741</c:v>
                </c:pt>
                <c:pt idx="27">
                  <c:v>0.3509269931175289</c:v>
                </c:pt>
                <c:pt idx="28">
                  <c:v>0.35318318151863964</c:v>
                </c:pt>
                <c:pt idx="29">
                  <c:v>0.35055164929574278</c:v>
                </c:pt>
                <c:pt idx="30">
                  <c:v>0.34769797232321464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3-45EE-BF9A-DCE794FCD20C}"/>
            </c:ext>
          </c:extLst>
        </c:ser>
        <c:ser>
          <c:idx val="1"/>
          <c:order val="1"/>
          <c:tx>
            <c:strRef>
              <c:f>'O:\BSS_CFA_Common\Projekter\CoRe - Research policy &amp; performance\_dfir\_main subject areas\[oecd_major fields_denmark.xlsx]data_vol'!$G$42</c:f>
              <c:strCache>
                <c:ptCount val="1"/>
                <c:pt idx="0">
                  <c:v>NATURAL SCIENCES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fields_denmark.xlsx]data_vol'!$H$42:$AL$42</c:f>
              <c:numCache>
                <c:formatCode>General</c:formatCode>
                <c:ptCount val="31"/>
                <c:pt idx="0">
                  <c:v>0.37148541913700583</c:v>
                </c:pt>
                <c:pt idx="1">
                  <c:v>0.37548204158790172</c:v>
                </c:pt>
                <c:pt idx="2">
                  <c:v>0.37398716002414356</c:v>
                </c:pt>
                <c:pt idx="3">
                  <c:v>0.36858741010387996</c:v>
                </c:pt>
                <c:pt idx="4">
                  <c:v>0.3633280852609907</c:v>
                </c:pt>
                <c:pt idx="5">
                  <c:v>0.36130010104412258</c:v>
                </c:pt>
                <c:pt idx="6">
                  <c:v>0.36295740656186809</c:v>
                </c:pt>
                <c:pt idx="7">
                  <c:v>0.36910369851677383</c:v>
                </c:pt>
                <c:pt idx="8">
                  <c:v>0.37469910920994126</c:v>
                </c:pt>
                <c:pt idx="9">
                  <c:v>0.38909405316685719</c:v>
                </c:pt>
                <c:pt idx="10">
                  <c:v>0.40614767518009171</c:v>
                </c:pt>
                <c:pt idx="11">
                  <c:v>0.41856906006886879</c:v>
                </c:pt>
                <c:pt idx="12">
                  <c:v>0.42996985281078204</c:v>
                </c:pt>
                <c:pt idx="13">
                  <c:v>0.43561777264335794</c:v>
                </c:pt>
                <c:pt idx="14">
                  <c:v>0.44276107038043772</c:v>
                </c:pt>
                <c:pt idx="15">
                  <c:v>0.45112633244503664</c:v>
                </c:pt>
                <c:pt idx="16">
                  <c:v>0.45501376676436628</c:v>
                </c:pt>
                <c:pt idx="17">
                  <c:v>0.45919800869311056</c:v>
                </c:pt>
                <c:pt idx="18">
                  <c:v>0.45663400302914181</c:v>
                </c:pt>
                <c:pt idx="19">
                  <c:v>0.45581262700081993</c:v>
                </c:pt>
                <c:pt idx="20">
                  <c:v>0.45290619772828783</c:v>
                </c:pt>
                <c:pt idx="21">
                  <c:v>0.45174200831238132</c:v>
                </c:pt>
                <c:pt idx="22">
                  <c:v>0.4454814950135767</c:v>
                </c:pt>
                <c:pt idx="23">
                  <c:v>0.44043767233547443</c:v>
                </c:pt>
                <c:pt idx="24">
                  <c:v>0.43033075838391271</c:v>
                </c:pt>
                <c:pt idx="25">
                  <c:v>0.41883371291732879</c:v>
                </c:pt>
                <c:pt idx="26">
                  <c:v>0.40517798004623939</c:v>
                </c:pt>
                <c:pt idx="27">
                  <c:v>0.3956663483386571</c:v>
                </c:pt>
                <c:pt idx="28">
                  <c:v>0.39341869445522237</c:v>
                </c:pt>
                <c:pt idx="29">
                  <c:v>0.39380751056951008</c:v>
                </c:pt>
                <c:pt idx="30">
                  <c:v>0.3946384584925357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3-45EE-BF9A-DCE794FCD20C}"/>
            </c:ext>
          </c:extLst>
        </c:ser>
        <c:ser>
          <c:idx val="2"/>
          <c:order val="2"/>
          <c:tx>
            <c:strRef>
              <c:f>'O:\BSS_CFA_Common\Projekter\CoRe - Research policy &amp; performance\_dfir\_main subject areas\[oecd_major fields_denmark.xlsx]data_vol'!$G$43</c:f>
              <c:strCache>
                <c:ptCount val="1"/>
                <c:pt idx="0">
                  <c:v>ENGINEERING AND TECHNOLOGY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fields_denmark.xlsx]data_vol'!$H$43:$AL$43</c:f>
              <c:numCache>
                <c:formatCode>General</c:formatCode>
                <c:ptCount val="31"/>
                <c:pt idx="0">
                  <c:v>6.7126233494784651E-2</c:v>
                </c:pt>
                <c:pt idx="1">
                  <c:v>6.8204158790170138E-2</c:v>
                </c:pt>
                <c:pt idx="2">
                  <c:v>6.5882611160902091E-2</c:v>
                </c:pt>
                <c:pt idx="3">
                  <c:v>6.3855100772440734E-2</c:v>
                </c:pt>
                <c:pt idx="4">
                  <c:v>6.282115607536462E-2</c:v>
                </c:pt>
                <c:pt idx="5">
                  <c:v>6.7649040080835304E-2</c:v>
                </c:pt>
                <c:pt idx="6">
                  <c:v>6.9304024525471269E-2</c:v>
                </c:pt>
                <c:pt idx="7">
                  <c:v>7.1678655547775166E-2</c:v>
                </c:pt>
                <c:pt idx="8">
                  <c:v>7.0113303589224657E-2</c:v>
                </c:pt>
                <c:pt idx="9">
                  <c:v>7.6247838447785696E-2</c:v>
                </c:pt>
                <c:pt idx="10">
                  <c:v>8.3292403405370002E-2</c:v>
                </c:pt>
                <c:pt idx="11">
                  <c:v>9.1863282744547886E-2</c:v>
                </c:pt>
                <c:pt idx="12">
                  <c:v>9.7322220251817693E-2</c:v>
                </c:pt>
                <c:pt idx="13">
                  <c:v>9.9928646665081042E-2</c:v>
                </c:pt>
                <c:pt idx="14">
                  <c:v>0.10219729047768597</c:v>
                </c:pt>
                <c:pt idx="15">
                  <c:v>0.10394112258494337</c:v>
                </c:pt>
                <c:pt idx="16">
                  <c:v>0.10629521074498426</c:v>
                </c:pt>
                <c:pt idx="17">
                  <c:v>0.10476046803254731</c:v>
                </c:pt>
                <c:pt idx="18">
                  <c:v>0.10382109815514315</c:v>
                </c:pt>
                <c:pt idx="19">
                  <c:v>0.10423870806744857</c:v>
                </c:pt>
                <c:pt idx="20">
                  <c:v>0.10757792042877035</c:v>
                </c:pt>
                <c:pt idx="21">
                  <c:v>0.10833461610823199</c:v>
                </c:pt>
                <c:pt idx="22">
                  <c:v>0.11033240054140683</c:v>
                </c:pt>
                <c:pt idx="23">
                  <c:v>0.11244640665593472</c:v>
                </c:pt>
                <c:pt idx="24">
                  <c:v>0.11532094905278646</c:v>
                </c:pt>
                <c:pt idx="25">
                  <c:v>0.11623325741653424</c:v>
                </c:pt>
                <c:pt idx="26">
                  <c:v>0.11703567932348836</c:v>
                </c:pt>
                <c:pt idx="27">
                  <c:v>0.11633681298778278</c:v>
                </c:pt>
                <c:pt idx="28">
                  <c:v>0.11465242749539629</c:v>
                </c:pt>
                <c:pt idx="29">
                  <c:v>0.11667721733625738</c:v>
                </c:pt>
                <c:pt idx="30">
                  <c:v>0.11814829861307526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3-45EE-BF9A-DCE794FCD20C}"/>
            </c:ext>
          </c:extLst>
        </c:ser>
        <c:ser>
          <c:idx val="3"/>
          <c:order val="3"/>
          <c:tx>
            <c:strRef>
              <c:f>'O:\BSS_CFA_Common\Projekter\CoRe - Research policy &amp; performance\_dfir\_main subject areas\[oecd_major fields_denmark.xlsx]data_vol'!$G$44</c:f>
              <c:strCache>
                <c:ptCount val="1"/>
                <c:pt idx="0">
                  <c:v>AGRICULTURAL SCIENCES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fields_denmark.xlsx]data_vol'!$H$44:$AL$44</c:f>
              <c:numCache>
                <c:formatCode>General</c:formatCode>
                <c:ptCount val="31"/>
                <c:pt idx="0">
                  <c:v>3.774343308479209E-2</c:v>
                </c:pt>
                <c:pt idx="1">
                  <c:v>3.5879017013232511E-2</c:v>
                </c:pt>
                <c:pt idx="2">
                  <c:v>3.2977886708247216E-2</c:v>
                </c:pt>
                <c:pt idx="3">
                  <c:v>3.4040664121459646E-2</c:v>
                </c:pt>
                <c:pt idx="4">
                  <c:v>3.2907143722209729E-2</c:v>
                </c:pt>
                <c:pt idx="5">
                  <c:v>3.2014146177164027E-2</c:v>
                </c:pt>
                <c:pt idx="6">
                  <c:v>3.0656839084208465E-2</c:v>
                </c:pt>
                <c:pt idx="7">
                  <c:v>3.1096823476987712E-2</c:v>
                </c:pt>
                <c:pt idx="8">
                  <c:v>3.2503871333731962E-2</c:v>
                </c:pt>
                <c:pt idx="9">
                  <c:v>3.4540871655089539E-2</c:v>
                </c:pt>
                <c:pt idx="10">
                  <c:v>3.5881903514516478E-2</c:v>
                </c:pt>
                <c:pt idx="11">
                  <c:v>4.0084172937125365E-2</c:v>
                </c:pt>
                <c:pt idx="12">
                  <c:v>4.3080924513802681E-2</c:v>
                </c:pt>
                <c:pt idx="13">
                  <c:v>4.8508941818717226E-2</c:v>
                </c:pt>
                <c:pt idx="14">
                  <c:v>5.0367659003043068E-2</c:v>
                </c:pt>
                <c:pt idx="15">
                  <c:v>5.3474766822118588E-2</c:v>
                </c:pt>
                <c:pt idx="16">
                  <c:v>5.6438799577621851E-2</c:v>
                </c:pt>
                <c:pt idx="17">
                  <c:v>5.9220637180490469E-2</c:v>
                </c:pt>
                <c:pt idx="18">
                  <c:v>6.1832813269830846E-2</c:v>
                </c:pt>
                <c:pt idx="19">
                  <c:v>6.2921107981890129E-2</c:v>
                </c:pt>
                <c:pt idx="20">
                  <c:v>6.3851401648173614E-2</c:v>
                </c:pt>
                <c:pt idx="21">
                  <c:v>6.4686062223134416E-2</c:v>
                </c:pt>
                <c:pt idx="22">
                  <c:v>6.5151502570021669E-2</c:v>
                </c:pt>
                <c:pt idx="23">
                  <c:v>6.3244130632281917E-2</c:v>
                </c:pt>
                <c:pt idx="24">
                  <c:v>6.0066826068297469E-2</c:v>
                </c:pt>
                <c:pt idx="25">
                  <c:v>6.0218376747489984E-2</c:v>
                </c:pt>
                <c:pt idx="26">
                  <c:v>5.9882110349711526E-2</c:v>
                </c:pt>
                <c:pt idx="27">
                  <c:v>5.8431850363881849E-2</c:v>
                </c:pt>
                <c:pt idx="28">
                  <c:v>5.3957344074299897E-2</c:v>
                </c:pt>
                <c:pt idx="29">
                  <c:v>5.1847120797630618E-2</c:v>
                </c:pt>
                <c:pt idx="30">
                  <c:v>5.2252659943741356E-2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3-45EE-BF9A-DCE794FCD20C}"/>
            </c:ext>
          </c:extLst>
        </c:ser>
        <c:ser>
          <c:idx val="4"/>
          <c:order val="4"/>
          <c:tx>
            <c:strRef>
              <c:f>'O:\BSS_CFA_Common\Projekter\CoRe - Research policy &amp; performance\_dfir\_main subject areas\[oecd_major fields_denmark.xlsx]data_vol'!$G$45</c:f>
              <c:strCache>
                <c:ptCount val="1"/>
                <c:pt idx="0">
                  <c:v>SOCIAL SCIENCES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fields_denmark.xlsx]data_vol'!$H$45:$AL$45</c:f>
              <c:numCache>
                <c:formatCode>General</c:formatCode>
                <c:ptCount val="31"/>
                <c:pt idx="0">
                  <c:v>2.9945535301565608E-2</c:v>
                </c:pt>
                <c:pt idx="1">
                  <c:v>2.8109640831758036E-2</c:v>
                </c:pt>
                <c:pt idx="2">
                  <c:v>2.8643023064401075E-2</c:v>
                </c:pt>
                <c:pt idx="3">
                  <c:v>2.835834147207671E-2</c:v>
                </c:pt>
                <c:pt idx="4">
                  <c:v>3.0121628401875464E-2</c:v>
                </c:pt>
                <c:pt idx="5">
                  <c:v>3.0397440215560796E-2</c:v>
                </c:pt>
                <c:pt idx="6">
                  <c:v>3.0885134694410017E-2</c:v>
                </c:pt>
                <c:pt idx="7">
                  <c:v>2.7134126933604941E-2</c:v>
                </c:pt>
                <c:pt idx="8">
                  <c:v>2.6125753185226072E-2</c:v>
                </c:pt>
                <c:pt idx="9">
                  <c:v>2.5601570972185586E-2</c:v>
                </c:pt>
                <c:pt idx="10">
                  <c:v>3.0015280506439642E-2</c:v>
                </c:pt>
                <c:pt idx="11">
                  <c:v>3.1322535390894017E-2</c:v>
                </c:pt>
                <c:pt idx="12">
                  <c:v>3.125849736950996E-2</c:v>
                </c:pt>
                <c:pt idx="13">
                  <c:v>2.9424756209439028E-2</c:v>
                </c:pt>
                <c:pt idx="14">
                  <c:v>3.1611093663703016E-2</c:v>
                </c:pt>
                <c:pt idx="15">
                  <c:v>3.045886075949367E-2</c:v>
                </c:pt>
                <c:pt idx="16">
                  <c:v>3.1964551815337854E-2</c:v>
                </c:pt>
                <c:pt idx="17">
                  <c:v>3.2783021091635944E-2</c:v>
                </c:pt>
                <c:pt idx="18">
                  <c:v>3.6404445174358133E-2</c:v>
                </c:pt>
                <c:pt idx="19">
                  <c:v>3.8715197319168657E-2</c:v>
                </c:pt>
                <c:pt idx="20">
                  <c:v>3.9838160210882149E-2</c:v>
                </c:pt>
                <c:pt idx="21">
                  <c:v>4.0980382095883144E-2</c:v>
                </c:pt>
                <c:pt idx="22">
                  <c:v>4.1925813978592838E-2</c:v>
                </c:pt>
                <c:pt idx="23">
                  <c:v>4.2994214309622095E-2</c:v>
                </c:pt>
                <c:pt idx="24">
                  <c:v>4.4954325301943474E-2</c:v>
                </c:pt>
                <c:pt idx="25">
                  <c:v>4.8933381178004144E-2</c:v>
                </c:pt>
                <c:pt idx="26">
                  <c:v>5.463331319905855E-2</c:v>
                </c:pt>
                <c:pt idx="27">
                  <c:v>6.3134323443211376E-2</c:v>
                </c:pt>
                <c:pt idx="28">
                  <c:v>6.7254217245902845E-2</c:v>
                </c:pt>
                <c:pt idx="29">
                  <c:v>6.9662680020799894E-2</c:v>
                </c:pt>
                <c:pt idx="30">
                  <c:v>7.0364447004252831E-2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73-45EE-BF9A-DCE794FCD20C}"/>
            </c:ext>
          </c:extLst>
        </c:ser>
        <c:ser>
          <c:idx val="5"/>
          <c:order val="5"/>
          <c:tx>
            <c:strRef>
              <c:f>'O:\BSS_CFA_Common\Projekter\CoRe - Research policy &amp; performance\_dfir\_main subject areas\[oecd_major fields_denmark.xlsx]data_vol'!$G$46</c:f>
              <c:strCache>
                <c:ptCount val="1"/>
                <c:pt idx="0">
                  <c:v>HUMANITIES</c:v>
                </c:pt>
              </c:strCache>
            </c:strRef>
          </c:tx>
          <c:cat>
            <c:strRef>
              <c:f>'O:\BSS_CFA_Common\Projekter\CoRe - Research policy &amp; performance\_dfir\_main subject areas\[oecd_major fields_denmark.xlsx]data_vol'!$H$40:$AL$40</c:f>
              <c:strCache>
                <c:ptCount val="31"/>
                <c:pt idx="0">
                  <c:v>1980-1982</c:v>
                </c:pt>
                <c:pt idx="1">
                  <c:v>1981-1983</c:v>
                </c:pt>
                <c:pt idx="2">
                  <c:v>1982-1984</c:v>
                </c:pt>
                <c:pt idx="3">
                  <c:v>1983-1985</c:v>
                </c:pt>
                <c:pt idx="4">
                  <c:v>1984-1986</c:v>
                </c:pt>
                <c:pt idx="5">
                  <c:v>1985-1987</c:v>
                </c:pt>
                <c:pt idx="6">
                  <c:v>1986-1988</c:v>
                </c:pt>
                <c:pt idx="7">
                  <c:v>1987-1989</c:v>
                </c:pt>
                <c:pt idx="8">
                  <c:v>1988-1990</c:v>
                </c:pt>
                <c:pt idx="9">
                  <c:v>1989-1991</c:v>
                </c:pt>
                <c:pt idx="10">
                  <c:v>1990-1992</c:v>
                </c:pt>
                <c:pt idx="11">
                  <c:v>1991-1993</c:v>
                </c:pt>
                <c:pt idx="12">
                  <c:v>1992-1994</c:v>
                </c:pt>
                <c:pt idx="13">
                  <c:v>1993-1995</c:v>
                </c:pt>
                <c:pt idx="14">
                  <c:v>1994-1996</c:v>
                </c:pt>
                <c:pt idx="15">
                  <c:v>1995-1997</c:v>
                </c:pt>
                <c:pt idx="16">
                  <c:v>1996-1998</c:v>
                </c:pt>
                <c:pt idx="17">
                  <c:v>1997-1999</c:v>
                </c:pt>
                <c:pt idx="18">
                  <c:v>1998-2000</c:v>
                </c:pt>
                <c:pt idx="19">
                  <c:v>1999-2001</c:v>
                </c:pt>
                <c:pt idx="20">
                  <c:v>2000-2002</c:v>
                </c:pt>
                <c:pt idx="21">
                  <c:v>2001-2003</c:v>
                </c:pt>
                <c:pt idx="22">
                  <c:v>2002-2004</c:v>
                </c:pt>
                <c:pt idx="23">
                  <c:v>2003-2005</c:v>
                </c:pt>
                <c:pt idx="24">
                  <c:v>2004-2006</c:v>
                </c:pt>
                <c:pt idx="25">
                  <c:v>2005-2007</c:v>
                </c:pt>
                <c:pt idx="26">
                  <c:v>2006-2008</c:v>
                </c:pt>
                <c:pt idx="27">
                  <c:v>2007-2009</c:v>
                </c:pt>
                <c:pt idx="28">
                  <c:v>2008-2010</c:v>
                </c:pt>
                <c:pt idx="29">
                  <c:v>2009-2011</c:v>
                </c:pt>
                <c:pt idx="30">
                  <c:v>2010-2012</c:v>
                </c:pt>
              </c:strCache>
            </c:strRef>
          </c:cat>
          <c:val>
            <c:numRef>
              <c:f>'O:\BSS_CFA_Common\Projekter\CoRe - Research policy &amp; performance\_dfir\_main subject areas\[oecd_major fields_denmark.xlsx]data_vol'!$H$46:$AL$46</c:f>
              <c:numCache>
                <c:formatCode>General</c:formatCode>
                <c:ptCount val="31"/>
                <c:pt idx="0">
                  <c:v>1.223948389171373E-2</c:v>
                </c:pt>
                <c:pt idx="1">
                  <c:v>1.0075614366729678E-2</c:v>
                </c:pt>
                <c:pt idx="2">
                  <c:v>1.1157243977831837E-2</c:v>
                </c:pt>
                <c:pt idx="3">
                  <c:v>1.2980555802184143E-2</c:v>
                </c:pt>
                <c:pt idx="4">
                  <c:v>1.3616152528590461E-2</c:v>
                </c:pt>
                <c:pt idx="5">
                  <c:v>1.2445267766924891E-2</c:v>
                </c:pt>
                <c:pt idx="6">
                  <c:v>1.0550518557171743E-2</c:v>
                </c:pt>
                <c:pt idx="7">
                  <c:v>1.0026099688076899E-2</c:v>
                </c:pt>
                <c:pt idx="8">
                  <c:v>1.0655750272143263E-2</c:v>
                </c:pt>
                <c:pt idx="9">
                  <c:v>1.0932325097453031E-2</c:v>
                </c:pt>
                <c:pt idx="10">
                  <c:v>1.0505348177253874E-2</c:v>
                </c:pt>
                <c:pt idx="11">
                  <c:v>9.3355439357224838E-3</c:v>
                </c:pt>
                <c:pt idx="12">
                  <c:v>8.2875214281491992E-3</c:v>
                </c:pt>
                <c:pt idx="13">
                  <c:v>9.253281687109963E-3</c:v>
                </c:pt>
                <c:pt idx="14">
                  <c:v>8.8909585124700829E-3</c:v>
                </c:pt>
                <c:pt idx="15">
                  <c:v>9.0460526315789477E-3</c:v>
                </c:pt>
                <c:pt idx="16">
                  <c:v>7.7370202603349418E-3</c:v>
                </c:pt>
                <c:pt idx="17">
                  <c:v>7.9576847285995796E-3</c:v>
                </c:pt>
                <c:pt idx="18">
                  <c:v>8.494370540683565E-3</c:v>
                </c:pt>
                <c:pt idx="19">
                  <c:v>9.6342376385868591E-3</c:v>
                </c:pt>
                <c:pt idx="20">
                  <c:v>1.0106229255519454E-2</c:v>
                </c:pt>
                <c:pt idx="21">
                  <c:v>9.3984640908546697E-3</c:v>
                </c:pt>
                <c:pt idx="22">
                  <c:v>8.6276333380388114E-3</c:v>
                </c:pt>
                <c:pt idx="23">
                  <c:v>8.7901053537559164E-3</c:v>
                </c:pt>
                <c:pt idx="24">
                  <c:v>9.1119489914781443E-3</c:v>
                </c:pt>
                <c:pt idx="25">
                  <c:v>1.0003441887032874E-2</c:v>
                </c:pt>
                <c:pt idx="26">
                  <c:v>1.2642935993834746E-2</c:v>
                </c:pt>
                <c:pt idx="27">
                  <c:v>1.5503671748937992E-2</c:v>
                </c:pt>
                <c:pt idx="28">
                  <c:v>1.7534135210538957E-2</c:v>
                </c:pt>
                <c:pt idx="29">
                  <c:v>1.7453821980059233E-2</c:v>
                </c:pt>
                <c:pt idx="30">
                  <c:v>1.6898163623180206E-2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73-45EE-BF9A-DCE794FCD2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624448"/>
        <c:axId val="185625984"/>
      </c:areaChart>
      <c:catAx>
        <c:axId val="18562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nb-NO"/>
          </a:p>
        </c:txPr>
        <c:crossAx val="185625984"/>
        <c:crosses val="autoZero"/>
        <c:auto val="1"/>
        <c:lblAlgn val="ctr"/>
        <c:lblOffset val="100"/>
        <c:noMultiLvlLbl val="0"/>
      </c:catAx>
      <c:valAx>
        <c:axId val="1856259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56244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03449286712917"/>
          <c:y val="0.2250666204965297"/>
          <c:w val="0.1871230479341679"/>
          <c:h val="0.52798281490385435"/>
        </c:manualLayout>
      </c:layout>
      <c:overlay val="0"/>
      <c:txPr>
        <a:bodyPr/>
        <a:lstStyle/>
        <a:p>
          <a:pPr>
            <a:defRPr sz="900" baseline="0">
              <a:latin typeface="Arial Narrow" panose="020B0606020202030204" pitchFamily="34" charset="0"/>
            </a:defRPr>
          </a:pPr>
          <a:endParaRPr lang="nb-NO"/>
        </a:p>
      </c:txPr>
    </c:legend>
    <c:plotVisOnly val="1"/>
    <c:dispBlanksAs val="zero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EA080A-5396-4CFB-AF4A-FDE5E704870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0BF2E9C-67E6-4F22-BCD9-A0E80498CF7A}">
      <dgm:prSet phldrT="[Tekst]"/>
      <dgm:spPr/>
      <dgm:t>
        <a:bodyPr/>
        <a:lstStyle/>
        <a:p>
          <a:r>
            <a:rPr lang="da-DK" dirty="0"/>
            <a:t>Policy</a:t>
          </a:r>
          <a:endParaRPr lang="en-US" dirty="0"/>
        </a:p>
      </dgm:t>
    </dgm:pt>
    <dgm:pt modelId="{72E0BE44-01A6-4672-9D2B-BDA80B29693D}" type="parTrans" cxnId="{43D053EF-2306-441E-B1B8-84CF643B563F}">
      <dgm:prSet/>
      <dgm:spPr/>
      <dgm:t>
        <a:bodyPr/>
        <a:lstStyle/>
        <a:p>
          <a:endParaRPr lang="en-US"/>
        </a:p>
      </dgm:t>
    </dgm:pt>
    <dgm:pt modelId="{0002DD2C-3B46-4C48-85CB-27CAB3150B29}" type="sibTrans" cxnId="{43D053EF-2306-441E-B1B8-84CF643B563F}">
      <dgm:prSet/>
      <dgm:spPr/>
      <dgm:t>
        <a:bodyPr/>
        <a:lstStyle/>
        <a:p>
          <a:endParaRPr lang="en-US"/>
        </a:p>
      </dgm:t>
    </dgm:pt>
    <dgm:pt modelId="{F751322A-99AE-4353-B9F7-153994863ED7}">
      <dgm:prSet phldrT="[Tekst]"/>
      <dgm:spPr/>
      <dgm:t>
        <a:bodyPr/>
        <a:lstStyle/>
        <a:p>
          <a:r>
            <a:rPr lang="da-DK" dirty="0"/>
            <a:t>Performance</a:t>
          </a:r>
          <a:endParaRPr lang="en-US" dirty="0"/>
        </a:p>
      </dgm:t>
    </dgm:pt>
    <dgm:pt modelId="{A9476ADC-4135-4C17-B408-30E32584079E}" type="parTrans" cxnId="{0CA21571-4F45-463B-9F17-DA367948670C}">
      <dgm:prSet/>
      <dgm:spPr/>
      <dgm:t>
        <a:bodyPr/>
        <a:lstStyle/>
        <a:p>
          <a:endParaRPr lang="en-US"/>
        </a:p>
      </dgm:t>
    </dgm:pt>
    <dgm:pt modelId="{6CD9C596-AB27-426A-A700-F53DF28EC09B}" type="sibTrans" cxnId="{0CA21571-4F45-463B-9F17-DA367948670C}">
      <dgm:prSet/>
      <dgm:spPr/>
      <dgm:t>
        <a:bodyPr/>
        <a:lstStyle/>
        <a:p>
          <a:endParaRPr lang="en-US"/>
        </a:p>
      </dgm:t>
    </dgm:pt>
    <dgm:pt modelId="{4397A07C-BD2A-428D-95C5-B842D5595318}" type="pres">
      <dgm:prSet presAssocID="{71EA080A-5396-4CFB-AF4A-FDE5E7048706}" presName="Name0" presStyleCnt="0">
        <dgm:presLayoutVars>
          <dgm:dir/>
          <dgm:resizeHandles val="exact"/>
        </dgm:presLayoutVars>
      </dgm:prSet>
      <dgm:spPr/>
    </dgm:pt>
    <dgm:pt modelId="{8917A860-F740-44A5-A0BF-9DF83AB9F64C}" type="pres">
      <dgm:prSet presAssocID="{30BF2E9C-67E6-4F22-BCD9-A0E80498CF7A}" presName="node" presStyleLbl="node1" presStyleIdx="0" presStyleCnt="2" custLinFactNeighborX="-117">
        <dgm:presLayoutVars>
          <dgm:bulletEnabled val="1"/>
        </dgm:presLayoutVars>
      </dgm:prSet>
      <dgm:spPr/>
    </dgm:pt>
    <dgm:pt modelId="{5ABDEFFE-DF33-4131-A216-3E3CAD1794F2}" type="pres">
      <dgm:prSet presAssocID="{0002DD2C-3B46-4C48-85CB-27CAB3150B29}" presName="sibTrans" presStyleLbl="sibTrans2D1" presStyleIdx="0" presStyleCnt="1"/>
      <dgm:spPr/>
    </dgm:pt>
    <dgm:pt modelId="{23604E62-95CE-44FB-9F68-830AD0C8729A}" type="pres">
      <dgm:prSet presAssocID="{0002DD2C-3B46-4C48-85CB-27CAB3150B29}" presName="connectorText" presStyleLbl="sibTrans2D1" presStyleIdx="0" presStyleCnt="1"/>
      <dgm:spPr/>
    </dgm:pt>
    <dgm:pt modelId="{59674931-6BE7-470F-8188-7C06409F9657}" type="pres">
      <dgm:prSet presAssocID="{F751322A-99AE-4353-B9F7-153994863ED7}" presName="node" presStyleLbl="node1" presStyleIdx="1" presStyleCnt="2" custLinFactNeighborX="117">
        <dgm:presLayoutVars>
          <dgm:bulletEnabled val="1"/>
        </dgm:presLayoutVars>
      </dgm:prSet>
      <dgm:spPr/>
    </dgm:pt>
  </dgm:ptLst>
  <dgm:cxnLst>
    <dgm:cxn modelId="{0CA21571-4F45-463B-9F17-DA367948670C}" srcId="{71EA080A-5396-4CFB-AF4A-FDE5E7048706}" destId="{F751322A-99AE-4353-B9F7-153994863ED7}" srcOrd="1" destOrd="0" parTransId="{A9476ADC-4135-4C17-B408-30E32584079E}" sibTransId="{6CD9C596-AB27-426A-A700-F53DF28EC09B}"/>
    <dgm:cxn modelId="{6425D59E-1FCE-453F-934F-4390AE14C338}" type="presOf" srcId="{F751322A-99AE-4353-B9F7-153994863ED7}" destId="{59674931-6BE7-470F-8188-7C06409F9657}" srcOrd="0" destOrd="0" presId="urn:microsoft.com/office/officeart/2005/8/layout/process1"/>
    <dgm:cxn modelId="{699D6B63-39F1-43E7-9530-492574E817BC}" type="presOf" srcId="{0002DD2C-3B46-4C48-85CB-27CAB3150B29}" destId="{23604E62-95CE-44FB-9F68-830AD0C8729A}" srcOrd="1" destOrd="0" presId="urn:microsoft.com/office/officeart/2005/8/layout/process1"/>
    <dgm:cxn modelId="{EDF7E9B5-9DB5-4B01-9CC0-3B2851C31444}" type="presOf" srcId="{30BF2E9C-67E6-4F22-BCD9-A0E80498CF7A}" destId="{8917A860-F740-44A5-A0BF-9DF83AB9F64C}" srcOrd="0" destOrd="0" presId="urn:microsoft.com/office/officeart/2005/8/layout/process1"/>
    <dgm:cxn modelId="{ACB16D46-574D-486D-8BE4-620E1DC27494}" type="presOf" srcId="{71EA080A-5396-4CFB-AF4A-FDE5E7048706}" destId="{4397A07C-BD2A-428D-95C5-B842D5595318}" srcOrd="0" destOrd="0" presId="urn:microsoft.com/office/officeart/2005/8/layout/process1"/>
    <dgm:cxn modelId="{43D053EF-2306-441E-B1B8-84CF643B563F}" srcId="{71EA080A-5396-4CFB-AF4A-FDE5E7048706}" destId="{30BF2E9C-67E6-4F22-BCD9-A0E80498CF7A}" srcOrd="0" destOrd="0" parTransId="{72E0BE44-01A6-4672-9D2B-BDA80B29693D}" sibTransId="{0002DD2C-3B46-4C48-85CB-27CAB3150B29}"/>
    <dgm:cxn modelId="{0F387AA8-2BEC-4B33-A27E-34A443E10087}" type="presOf" srcId="{0002DD2C-3B46-4C48-85CB-27CAB3150B29}" destId="{5ABDEFFE-DF33-4131-A216-3E3CAD1794F2}" srcOrd="0" destOrd="0" presId="urn:microsoft.com/office/officeart/2005/8/layout/process1"/>
    <dgm:cxn modelId="{E7465B98-C573-4F4E-A68C-68D477C9DDF1}" type="presParOf" srcId="{4397A07C-BD2A-428D-95C5-B842D5595318}" destId="{8917A860-F740-44A5-A0BF-9DF83AB9F64C}" srcOrd="0" destOrd="0" presId="urn:microsoft.com/office/officeart/2005/8/layout/process1"/>
    <dgm:cxn modelId="{AFCA57A6-BB93-4058-8316-ACC6B0A31AEA}" type="presParOf" srcId="{4397A07C-BD2A-428D-95C5-B842D5595318}" destId="{5ABDEFFE-DF33-4131-A216-3E3CAD1794F2}" srcOrd="1" destOrd="0" presId="urn:microsoft.com/office/officeart/2005/8/layout/process1"/>
    <dgm:cxn modelId="{31CA425D-C214-44DB-8CA8-95B649C41E29}" type="presParOf" srcId="{5ABDEFFE-DF33-4131-A216-3E3CAD1794F2}" destId="{23604E62-95CE-44FB-9F68-830AD0C8729A}" srcOrd="0" destOrd="0" presId="urn:microsoft.com/office/officeart/2005/8/layout/process1"/>
    <dgm:cxn modelId="{DDFCADCF-908E-420D-8B5E-C4CB1369D101}" type="presParOf" srcId="{4397A07C-BD2A-428D-95C5-B842D5595318}" destId="{59674931-6BE7-470F-8188-7C06409F965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EA080A-5396-4CFB-AF4A-FDE5E704870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0BF2E9C-67E6-4F22-BCD9-A0E80498CF7A}">
      <dgm:prSet phldrT="[Tekst]"/>
      <dgm:spPr/>
      <dgm:t>
        <a:bodyPr/>
        <a:lstStyle/>
        <a:p>
          <a:r>
            <a:rPr lang="da-DK" dirty="0"/>
            <a:t>Policy and frame-</a:t>
          </a:r>
          <a:r>
            <a:rPr lang="da-DK" dirty="0" err="1"/>
            <a:t>conditions</a:t>
          </a:r>
          <a:endParaRPr lang="en-US" dirty="0"/>
        </a:p>
      </dgm:t>
    </dgm:pt>
    <dgm:pt modelId="{72E0BE44-01A6-4672-9D2B-BDA80B29693D}" type="parTrans" cxnId="{43D053EF-2306-441E-B1B8-84CF643B563F}">
      <dgm:prSet/>
      <dgm:spPr/>
      <dgm:t>
        <a:bodyPr/>
        <a:lstStyle/>
        <a:p>
          <a:endParaRPr lang="en-US"/>
        </a:p>
      </dgm:t>
    </dgm:pt>
    <dgm:pt modelId="{0002DD2C-3B46-4C48-85CB-27CAB3150B29}" type="sibTrans" cxnId="{43D053EF-2306-441E-B1B8-84CF643B563F}">
      <dgm:prSet/>
      <dgm:spPr/>
      <dgm:t>
        <a:bodyPr/>
        <a:lstStyle/>
        <a:p>
          <a:endParaRPr lang="en-US"/>
        </a:p>
      </dgm:t>
    </dgm:pt>
    <dgm:pt modelId="{9D44642C-EE49-4344-A0DE-3F910863F91D}">
      <dgm:prSet phldrT="[Tekst]"/>
      <dgm:spPr/>
      <dgm:t>
        <a:bodyPr/>
        <a:lstStyle/>
        <a:p>
          <a:r>
            <a:rPr lang="da-DK" dirty="0"/>
            <a:t>The </a:t>
          </a:r>
          <a:r>
            <a:rPr lang="da-DK" dirty="0" err="1"/>
            <a:t>knowledge</a:t>
          </a:r>
          <a:r>
            <a:rPr lang="da-DK" dirty="0"/>
            <a:t> </a:t>
          </a:r>
          <a:r>
            <a:rPr lang="da-DK" dirty="0" err="1"/>
            <a:t>production</a:t>
          </a:r>
          <a:r>
            <a:rPr lang="da-DK" dirty="0"/>
            <a:t> system</a:t>
          </a:r>
          <a:endParaRPr lang="en-US" dirty="0"/>
        </a:p>
      </dgm:t>
    </dgm:pt>
    <dgm:pt modelId="{48C95D8E-5375-4671-B375-5F31A57E66B5}" type="parTrans" cxnId="{18E5AE8C-5089-43FB-B3B5-B5420164092C}">
      <dgm:prSet/>
      <dgm:spPr/>
      <dgm:t>
        <a:bodyPr/>
        <a:lstStyle/>
        <a:p>
          <a:endParaRPr lang="en-US"/>
        </a:p>
      </dgm:t>
    </dgm:pt>
    <dgm:pt modelId="{42C3AA4F-5FAC-4C95-B34D-CDFD75A9B7A1}" type="sibTrans" cxnId="{18E5AE8C-5089-43FB-B3B5-B5420164092C}">
      <dgm:prSet/>
      <dgm:spPr/>
      <dgm:t>
        <a:bodyPr/>
        <a:lstStyle/>
        <a:p>
          <a:endParaRPr lang="en-US"/>
        </a:p>
      </dgm:t>
    </dgm:pt>
    <dgm:pt modelId="{F7F52B31-CBF7-4D05-84AA-DE093BB68CD6}">
      <dgm:prSet phldrT="[Tekst]"/>
      <dgm:spPr/>
      <dgm:t>
        <a:bodyPr/>
        <a:lstStyle/>
        <a:p>
          <a:r>
            <a:rPr lang="da-DK" dirty="0"/>
            <a:t>Tools of </a:t>
          </a:r>
          <a:r>
            <a:rPr lang="da-DK" dirty="0" err="1"/>
            <a:t>measurement</a:t>
          </a:r>
          <a:endParaRPr lang="en-US" dirty="0"/>
        </a:p>
      </dgm:t>
    </dgm:pt>
    <dgm:pt modelId="{415E239A-0DD7-43A3-AC53-834777B26EFB}" type="parTrans" cxnId="{CC7953B0-B270-46C2-9BC4-9E4F20A56257}">
      <dgm:prSet/>
      <dgm:spPr/>
      <dgm:t>
        <a:bodyPr/>
        <a:lstStyle/>
        <a:p>
          <a:endParaRPr lang="en-US"/>
        </a:p>
      </dgm:t>
    </dgm:pt>
    <dgm:pt modelId="{CEEF81DA-A07C-47C4-A435-3B7BCBC3BF50}" type="sibTrans" cxnId="{CC7953B0-B270-46C2-9BC4-9E4F20A56257}">
      <dgm:prSet/>
      <dgm:spPr/>
      <dgm:t>
        <a:bodyPr/>
        <a:lstStyle/>
        <a:p>
          <a:endParaRPr lang="en-US"/>
        </a:p>
      </dgm:t>
    </dgm:pt>
    <dgm:pt modelId="{F751322A-99AE-4353-B9F7-153994863ED7}">
      <dgm:prSet phldrT="[Tekst]"/>
      <dgm:spPr/>
      <dgm:t>
        <a:bodyPr/>
        <a:lstStyle/>
        <a:p>
          <a:r>
            <a:rPr lang="da-DK" dirty="0"/>
            <a:t>Performance</a:t>
          </a:r>
          <a:endParaRPr lang="en-US" dirty="0"/>
        </a:p>
      </dgm:t>
    </dgm:pt>
    <dgm:pt modelId="{A9476ADC-4135-4C17-B408-30E32584079E}" type="parTrans" cxnId="{0CA21571-4F45-463B-9F17-DA367948670C}">
      <dgm:prSet/>
      <dgm:spPr/>
      <dgm:t>
        <a:bodyPr/>
        <a:lstStyle/>
        <a:p>
          <a:endParaRPr lang="en-US"/>
        </a:p>
      </dgm:t>
    </dgm:pt>
    <dgm:pt modelId="{6CD9C596-AB27-426A-A700-F53DF28EC09B}" type="sibTrans" cxnId="{0CA21571-4F45-463B-9F17-DA367948670C}">
      <dgm:prSet/>
      <dgm:spPr/>
      <dgm:t>
        <a:bodyPr/>
        <a:lstStyle/>
        <a:p>
          <a:endParaRPr lang="en-US"/>
        </a:p>
      </dgm:t>
    </dgm:pt>
    <dgm:pt modelId="{680FAF41-9D39-4D4C-98D8-67D55CEB0675}" type="pres">
      <dgm:prSet presAssocID="{71EA080A-5396-4CFB-AF4A-FDE5E7048706}" presName="CompostProcess" presStyleCnt="0">
        <dgm:presLayoutVars>
          <dgm:dir/>
          <dgm:resizeHandles val="exact"/>
        </dgm:presLayoutVars>
      </dgm:prSet>
      <dgm:spPr/>
    </dgm:pt>
    <dgm:pt modelId="{6D463109-B604-45DB-B74E-84333CD48893}" type="pres">
      <dgm:prSet presAssocID="{71EA080A-5396-4CFB-AF4A-FDE5E7048706}" presName="arrow" presStyleLbl="bgShp" presStyleIdx="0" presStyleCnt="1"/>
      <dgm:spPr/>
    </dgm:pt>
    <dgm:pt modelId="{B3ABC46F-8DAD-4E20-8A09-6CD74E436203}" type="pres">
      <dgm:prSet presAssocID="{71EA080A-5396-4CFB-AF4A-FDE5E7048706}" presName="linearProcess" presStyleCnt="0"/>
      <dgm:spPr/>
    </dgm:pt>
    <dgm:pt modelId="{15532401-F0F2-4F25-988F-157BADC9BF27}" type="pres">
      <dgm:prSet presAssocID="{30BF2E9C-67E6-4F22-BCD9-A0E80498CF7A}" presName="textNode" presStyleLbl="node1" presStyleIdx="0" presStyleCnt="4">
        <dgm:presLayoutVars>
          <dgm:bulletEnabled val="1"/>
        </dgm:presLayoutVars>
      </dgm:prSet>
      <dgm:spPr/>
    </dgm:pt>
    <dgm:pt modelId="{56ADC8C3-B879-4FE3-8540-1D4A28E3EB3D}" type="pres">
      <dgm:prSet presAssocID="{0002DD2C-3B46-4C48-85CB-27CAB3150B29}" presName="sibTrans" presStyleCnt="0"/>
      <dgm:spPr/>
    </dgm:pt>
    <dgm:pt modelId="{5602867D-1428-4DCD-B63F-415FA92F4B1D}" type="pres">
      <dgm:prSet presAssocID="{9D44642C-EE49-4344-A0DE-3F910863F91D}" presName="textNode" presStyleLbl="node1" presStyleIdx="1" presStyleCnt="4">
        <dgm:presLayoutVars>
          <dgm:bulletEnabled val="1"/>
        </dgm:presLayoutVars>
      </dgm:prSet>
      <dgm:spPr/>
    </dgm:pt>
    <dgm:pt modelId="{1B33AC98-9744-4C09-894A-2A3FEA28D180}" type="pres">
      <dgm:prSet presAssocID="{42C3AA4F-5FAC-4C95-B34D-CDFD75A9B7A1}" presName="sibTrans" presStyleCnt="0"/>
      <dgm:spPr/>
    </dgm:pt>
    <dgm:pt modelId="{8BA3379F-45BC-4427-B049-6E6DC13DA6BB}" type="pres">
      <dgm:prSet presAssocID="{F7F52B31-CBF7-4D05-84AA-DE093BB68CD6}" presName="textNode" presStyleLbl="node1" presStyleIdx="2" presStyleCnt="4">
        <dgm:presLayoutVars>
          <dgm:bulletEnabled val="1"/>
        </dgm:presLayoutVars>
      </dgm:prSet>
      <dgm:spPr/>
    </dgm:pt>
    <dgm:pt modelId="{D1FBBDBB-A117-459D-BA4F-D75A6DECBEE2}" type="pres">
      <dgm:prSet presAssocID="{CEEF81DA-A07C-47C4-A435-3B7BCBC3BF50}" presName="sibTrans" presStyleCnt="0"/>
      <dgm:spPr/>
    </dgm:pt>
    <dgm:pt modelId="{4AF136D6-4D43-4E2C-A412-58A0179A443B}" type="pres">
      <dgm:prSet presAssocID="{F751322A-99AE-4353-B9F7-153994863ED7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FC40465E-C650-455F-85CB-41FA400938B8}" type="presOf" srcId="{F751322A-99AE-4353-B9F7-153994863ED7}" destId="{4AF136D6-4D43-4E2C-A412-58A0179A443B}" srcOrd="0" destOrd="0" presId="urn:microsoft.com/office/officeart/2005/8/layout/hProcess9"/>
    <dgm:cxn modelId="{18E5AE8C-5089-43FB-B3B5-B5420164092C}" srcId="{71EA080A-5396-4CFB-AF4A-FDE5E7048706}" destId="{9D44642C-EE49-4344-A0DE-3F910863F91D}" srcOrd="1" destOrd="0" parTransId="{48C95D8E-5375-4671-B375-5F31A57E66B5}" sibTransId="{42C3AA4F-5FAC-4C95-B34D-CDFD75A9B7A1}"/>
    <dgm:cxn modelId="{1C858995-6F2F-4E10-BBB7-E9E81F6753E9}" type="presOf" srcId="{71EA080A-5396-4CFB-AF4A-FDE5E7048706}" destId="{680FAF41-9D39-4D4C-98D8-67D55CEB0675}" srcOrd="0" destOrd="0" presId="urn:microsoft.com/office/officeart/2005/8/layout/hProcess9"/>
    <dgm:cxn modelId="{0CA21571-4F45-463B-9F17-DA367948670C}" srcId="{71EA080A-5396-4CFB-AF4A-FDE5E7048706}" destId="{F751322A-99AE-4353-B9F7-153994863ED7}" srcOrd="3" destOrd="0" parTransId="{A9476ADC-4135-4C17-B408-30E32584079E}" sibTransId="{6CD9C596-AB27-426A-A700-F53DF28EC09B}"/>
    <dgm:cxn modelId="{CC7953B0-B270-46C2-9BC4-9E4F20A56257}" srcId="{71EA080A-5396-4CFB-AF4A-FDE5E7048706}" destId="{F7F52B31-CBF7-4D05-84AA-DE093BB68CD6}" srcOrd="2" destOrd="0" parTransId="{415E239A-0DD7-43A3-AC53-834777B26EFB}" sibTransId="{CEEF81DA-A07C-47C4-A435-3B7BCBC3BF50}"/>
    <dgm:cxn modelId="{43D053EF-2306-441E-B1B8-84CF643B563F}" srcId="{71EA080A-5396-4CFB-AF4A-FDE5E7048706}" destId="{30BF2E9C-67E6-4F22-BCD9-A0E80498CF7A}" srcOrd="0" destOrd="0" parTransId="{72E0BE44-01A6-4672-9D2B-BDA80B29693D}" sibTransId="{0002DD2C-3B46-4C48-85CB-27CAB3150B29}"/>
    <dgm:cxn modelId="{9E0361E2-3EAA-4824-9374-D98BFCA86E79}" type="presOf" srcId="{30BF2E9C-67E6-4F22-BCD9-A0E80498CF7A}" destId="{15532401-F0F2-4F25-988F-157BADC9BF27}" srcOrd="0" destOrd="0" presId="urn:microsoft.com/office/officeart/2005/8/layout/hProcess9"/>
    <dgm:cxn modelId="{F1ADC9D1-78B9-4DD8-A0D8-1E5FF7880267}" type="presOf" srcId="{9D44642C-EE49-4344-A0DE-3F910863F91D}" destId="{5602867D-1428-4DCD-B63F-415FA92F4B1D}" srcOrd="0" destOrd="0" presId="urn:microsoft.com/office/officeart/2005/8/layout/hProcess9"/>
    <dgm:cxn modelId="{1D27B833-5359-44BE-8037-E94328A3D582}" type="presOf" srcId="{F7F52B31-CBF7-4D05-84AA-DE093BB68CD6}" destId="{8BA3379F-45BC-4427-B049-6E6DC13DA6BB}" srcOrd="0" destOrd="0" presId="urn:microsoft.com/office/officeart/2005/8/layout/hProcess9"/>
    <dgm:cxn modelId="{ABA41852-3B2A-44DB-AA76-A071B08BC28A}" type="presParOf" srcId="{680FAF41-9D39-4D4C-98D8-67D55CEB0675}" destId="{6D463109-B604-45DB-B74E-84333CD48893}" srcOrd="0" destOrd="0" presId="urn:microsoft.com/office/officeart/2005/8/layout/hProcess9"/>
    <dgm:cxn modelId="{9DC63C3B-EB22-4B71-B86E-E78D51A935DD}" type="presParOf" srcId="{680FAF41-9D39-4D4C-98D8-67D55CEB0675}" destId="{B3ABC46F-8DAD-4E20-8A09-6CD74E436203}" srcOrd="1" destOrd="0" presId="urn:microsoft.com/office/officeart/2005/8/layout/hProcess9"/>
    <dgm:cxn modelId="{760E74EB-2F9D-4F39-B2E5-D48FDF47596D}" type="presParOf" srcId="{B3ABC46F-8DAD-4E20-8A09-6CD74E436203}" destId="{15532401-F0F2-4F25-988F-157BADC9BF27}" srcOrd="0" destOrd="0" presId="urn:microsoft.com/office/officeart/2005/8/layout/hProcess9"/>
    <dgm:cxn modelId="{B5965FCC-1C38-4288-9203-BF4528B77949}" type="presParOf" srcId="{B3ABC46F-8DAD-4E20-8A09-6CD74E436203}" destId="{56ADC8C3-B879-4FE3-8540-1D4A28E3EB3D}" srcOrd="1" destOrd="0" presId="urn:microsoft.com/office/officeart/2005/8/layout/hProcess9"/>
    <dgm:cxn modelId="{56E695AA-1662-4C8D-808C-8688A2A42B99}" type="presParOf" srcId="{B3ABC46F-8DAD-4E20-8A09-6CD74E436203}" destId="{5602867D-1428-4DCD-B63F-415FA92F4B1D}" srcOrd="2" destOrd="0" presId="urn:microsoft.com/office/officeart/2005/8/layout/hProcess9"/>
    <dgm:cxn modelId="{95934348-D365-494F-8F2A-EB03DE11EFCB}" type="presParOf" srcId="{B3ABC46F-8DAD-4E20-8A09-6CD74E436203}" destId="{1B33AC98-9744-4C09-894A-2A3FEA28D180}" srcOrd="3" destOrd="0" presId="urn:microsoft.com/office/officeart/2005/8/layout/hProcess9"/>
    <dgm:cxn modelId="{7AFD7106-2A5C-4FC2-9BF5-2AC8B6ABB653}" type="presParOf" srcId="{B3ABC46F-8DAD-4E20-8A09-6CD74E436203}" destId="{8BA3379F-45BC-4427-B049-6E6DC13DA6BB}" srcOrd="4" destOrd="0" presId="urn:microsoft.com/office/officeart/2005/8/layout/hProcess9"/>
    <dgm:cxn modelId="{D6DE0C19-775D-41E9-B9D7-5D368AD61B21}" type="presParOf" srcId="{B3ABC46F-8DAD-4E20-8A09-6CD74E436203}" destId="{D1FBBDBB-A117-459D-BA4F-D75A6DECBEE2}" srcOrd="5" destOrd="0" presId="urn:microsoft.com/office/officeart/2005/8/layout/hProcess9"/>
    <dgm:cxn modelId="{2E73E82F-0DF9-4E26-BEFE-F2AE64180B45}" type="presParOf" srcId="{B3ABC46F-8DAD-4E20-8A09-6CD74E436203}" destId="{4AF136D6-4D43-4E2C-A412-58A0179A443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C69CC4-C8DC-4E80-B9D5-46CF58EF995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6CC5BF7-77B1-4EFE-938A-423EF0D635A0}">
      <dgm:prSet phldrT="[Tekst]"/>
      <dgm:spPr/>
      <dgm:t>
        <a:bodyPr/>
        <a:lstStyle/>
        <a:p>
          <a:r>
            <a:rPr lang="da-DK" dirty="0"/>
            <a:t>National policy </a:t>
          </a:r>
          <a:r>
            <a:rPr lang="da-DK" dirty="0" err="1"/>
            <a:t>structures</a:t>
          </a:r>
          <a:endParaRPr lang="da-DK" dirty="0"/>
        </a:p>
      </dgm:t>
    </dgm:pt>
    <dgm:pt modelId="{C67CD588-29C5-4D09-89D2-98B638144E3C}" type="parTrans" cxnId="{95F5AC9C-66DC-4B6C-841F-D743C60680E3}">
      <dgm:prSet/>
      <dgm:spPr/>
      <dgm:t>
        <a:bodyPr/>
        <a:lstStyle/>
        <a:p>
          <a:endParaRPr lang="da-DK"/>
        </a:p>
      </dgm:t>
    </dgm:pt>
    <dgm:pt modelId="{DC745222-B987-4164-8C87-E833A862FC51}" type="sibTrans" cxnId="{95F5AC9C-66DC-4B6C-841F-D743C60680E3}">
      <dgm:prSet/>
      <dgm:spPr/>
      <dgm:t>
        <a:bodyPr/>
        <a:lstStyle/>
        <a:p>
          <a:endParaRPr lang="da-DK"/>
        </a:p>
      </dgm:t>
    </dgm:pt>
    <dgm:pt modelId="{640B0D8E-0AB3-4CCA-8880-A6610B1B6EEE}">
      <dgm:prSet phldrT="[Tekst]"/>
      <dgm:spPr/>
      <dgm:t>
        <a:bodyPr/>
        <a:lstStyle/>
        <a:p>
          <a:r>
            <a:rPr lang="da-DK" dirty="0" err="1"/>
            <a:t>Institutional</a:t>
          </a:r>
          <a:r>
            <a:rPr lang="da-DK" dirty="0"/>
            <a:t> policy </a:t>
          </a:r>
          <a:r>
            <a:rPr lang="da-DK" dirty="0" err="1"/>
            <a:t>structures</a:t>
          </a:r>
          <a:endParaRPr lang="da-DK" dirty="0"/>
        </a:p>
      </dgm:t>
    </dgm:pt>
    <dgm:pt modelId="{F2DB77F2-CB64-4631-B81F-F317062082F7}" type="parTrans" cxnId="{EC30ED5D-6138-4A34-922B-F6629B358F6F}">
      <dgm:prSet/>
      <dgm:spPr/>
      <dgm:t>
        <a:bodyPr/>
        <a:lstStyle/>
        <a:p>
          <a:endParaRPr lang="da-DK"/>
        </a:p>
      </dgm:t>
    </dgm:pt>
    <dgm:pt modelId="{6A858132-E919-4934-9332-BFEC557166C7}" type="sibTrans" cxnId="{EC30ED5D-6138-4A34-922B-F6629B358F6F}">
      <dgm:prSet/>
      <dgm:spPr/>
      <dgm:t>
        <a:bodyPr/>
        <a:lstStyle/>
        <a:p>
          <a:endParaRPr lang="da-DK"/>
        </a:p>
      </dgm:t>
    </dgm:pt>
    <dgm:pt modelId="{8F60E264-B3E9-4050-B3B4-616E3D414861}">
      <dgm:prSet phldrT="[Tekst]"/>
      <dgm:spPr/>
      <dgm:t>
        <a:bodyPr/>
        <a:lstStyle/>
        <a:p>
          <a:r>
            <a:rPr lang="da-DK" dirty="0" err="1"/>
            <a:t>Individual</a:t>
          </a:r>
          <a:r>
            <a:rPr lang="da-DK" dirty="0"/>
            <a:t>/research </a:t>
          </a:r>
          <a:r>
            <a:rPr lang="da-DK" dirty="0" err="1"/>
            <a:t>group</a:t>
          </a:r>
          <a:r>
            <a:rPr lang="da-DK" dirty="0"/>
            <a:t> </a:t>
          </a:r>
          <a:r>
            <a:rPr lang="da-DK" dirty="0" err="1"/>
            <a:t>level</a:t>
          </a:r>
          <a:endParaRPr lang="da-DK" dirty="0"/>
        </a:p>
      </dgm:t>
    </dgm:pt>
    <dgm:pt modelId="{9F16E980-1A0E-4854-9466-6630E76AC518}" type="parTrans" cxnId="{24637E42-38A2-4C19-902C-795C28DA78BE}">
      <dgm:prSet/>
      <dgm:spPr/>
      <dgm:t>
        <a:bodyPr/>
        <a:lstStyle/>
        <a:p>
          <a:endParaRPr lang="da-DK"/>
        </a:p>
      </dgm:t>
    </dgm:pt>
    <dgm:pt modelId="{5BD32F5B-7351-4FAB-A535-E3FB5F58871D}" type="sibTrans" cxnId="{24637E42-38A2-4C19-902C-795C28DA78BE}">
      <dgm:prSet/>
      <dgm:spPr/>
      <dgm:t>
        <a:bodyPr/>
        <a:lstStyle/>
        <a:p>
          <a:endParaRPr lang="da-DK"/>
        </a:p>
      </dgm:t>
    </dgm:pt>
    <dgm:pt modelId="{7FA152DB-E895-4E25-94E9-46C0497A7308}" type="pres">
      <dgm:prSet presAssocID="{72C69CC4-C8DC-4E80-B9D5-46CF58EF9950}" presName="outerComposite" presStyleCnt="0">
        <dgm:presLayoutVars>
          <dgm:chMax val="5"/>
          <dgm:dir/>
          <dgm:resizeHandles val="exact"/>
        </dgm:presLayoutVars>
      </dgm:prSet>
      <dgm:spPr/>
    </dgm:pt>
    <dgm:pt modelId="{DA38FA10-6448-4C63-B065-E8CDC0AAE9E5}" type="pres">
      <dgm:prSet presAssocID="{72C69CC4-C8DC-4E80-B9D5-46CF58EF9950}" presName="dummyMaxCanvas" presStyleCnt="0">
        <dgm:presLayoutVars/>
      </dgm:prSet>
      <dgm:spPr/>
    </dgm:pt>
    <dgm:pt modelId="{F954FB7A-A963-404F-B43D-21ED31B82C31}" type="pres">
      <dgm:prSet presAssocID="{72C69CC4-C8DC-4E80-B9D5-46CF58EF9950}" presName="ThreeNodes_1" presStyleLbl="node1" presStyleIdx="0" presStyleCnt="3">
        <dgm:presLayoutVars>
          <dgm:bulletEnabled val="1"/>
        </dgm:presLayoutVars>
      </dgm:prSet>
      <dgm:spPr/>
    </dgm:pt>
    <dgm:pt modelId="{8CC0138D-01DC-40FA-AC6E-5D73D1FFD42B}" type="pres">
      <dgm:prSet presAssocID="{72C69CC4-C8DC-4E80-B9D5-46CF58EF9950}" presName="ThreeNodes_2" presStyleLbl="node1" presStyleIdx="1" presStyleCnt="3">
        <dgm:presLayoutVars>
          <dgm:bulletEnabled val="1"/>
        </dgm:presLayoutVars>
      </dgm:prSet>
      <dgm:spPr/>
    </dgm:pt>
    <dgm:pt modelId="{36B4C88D-2DE3-4E9A-A0DA-BDF332948EC2}" type="pres">
      <dgm:prSet presAssocID="{72C69CC4-C8DC-4E80-B9D5-46CF58EF9950}" presName="ThreeNodes_3" presStyleLbl="node1" presStyleIdx="2" presStyleCnt="3">
        <dgm:presLayoutVars>
          <dgm:bulletEnabled val="1"/>
        </dgm:presLayoutVars>
      </dgm:prSet>
      <dgm:spPr/>
    </dgm:pt>
    <dgm:pt modelId="{E79B8876-B358-4A92-BA03-EBE8A469AB8D}" type="pres">
      <dgm:prSet presAssocID="{72C69CC4-C8DC-4E80-B9D5-46CF58EF9950}" presName="ThreeConn_1-2" presStyleLbl="fgAccFollowNode1" presStyleIdx="0" presStyleCnt="2">
        <dgm:presLayoutVars>
          <dgm:bulletEnabled val="1"/>
        </dgm:presLayoutVars>
      </dgm:prSet>
      <dgm:spPr/>
    </dgm:pt>
    <dgm:pt modelId="{37F21DF2-B66E-4FEB-BCEF-7C73A2B8CDE3}" type="pres">
      <dgm:prSet presAssocID="{72C69CC4-C8DC-4E80-B9D5-46CF58EF9950}" presName="ThreeConn_2-3" presStyleLbl="fgAccFollowNode1" presStyleIdx="1" presStyleCnt="2">
        <dgm:presLayoutVars>
          <dgm:bulletEnabled val="1"/>
        </dgm:presLayoutVars>
      </dgm:prSet>
      <dgm:spPr/>
    </dgm:pt>
    <dgm:pt modelId="{13E0E417-5A8D-4DA9-9457-CBD16BA51ABD}" type="pres">
      <dgm:prSet presAssocID="{72C69CC4-C8DC-4E80-B9D5-46CF58EF9950}" presName="ThreeNodes_1_text" presStyleLbl="node1" presStyleIdx="2" presStyleCnt="3">
        <dgm:presLayoutVars>
          <dgm:bulletEnabled val="1"/>
        </dgm:presLayoutVars>
      </dgm:prSet>
      <dgm:spPr/>
    </dgm:pt>
    <dgm:pt modelId="{D7AB596F-95EE-4EF5-A424-734AFAD1AF20}" type="pres">
      <dgm:prSet presAssocID="{72C69CC4-C8DC-4E80-B9D5-46CF58EF9950}" presName="ThreeNodes_2_text" presStyleLbl="node1" presStyleIdx="2" presStyleCnt="3">
        <dgm:presLayoutVars>
          <dgm:bulletEnabled val="1"/>
        </dgm:presLayoutVars>
      </dgm:prSet>
      <dgm:spPr/>
    </dgm:pt>
    <dgm:pt modelId="{69FAFDBD-6B2D-4F96-9321-7BF8EF30212E}" type="pres">
      <dgm:prSet presAssocID="{72C69CC4-C8DC-4E80-B9D5-46CF58EF995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187BAB0-91A8-4F8C-90A5-E469F8FD29AD}" type="presOf" srcId="{8F60E264-B3E9-4050-B3B4-616E3D414861}" destId="{36B4C88D-2DE3-4E9A-A0DA-BDF332948EC2}" srcOrd="0" destOrd="0" presId="urn:microsoft.com/office/officeart/2005/8/layout/vProcess5"/>
    <dgm:cxn modelId="{7398C774-3871-4B5E-A1F8-857B93F16C47}" type="presOf" srcId="{640B0D8E-0AB3-4CCA-8880-A6610B1B6EEE}" destId="{D7AB596F-95EE-4EF5-A424-734AFAD1AF20}" srcOrd="1" destOrd="0" presId="urn:microsoft.com/office/officeart/2005/8/layout/vProcess5"/>
    <dgm:cxn modelId="{24637E42-38A2-4C19-902C-795C28DA78BE}" srcId="{72C69CC4-C8DC-4E80-B9D5-46CF58EF9950}" destId="{8F60E264-B3E9-4050-B3B4-616E3D414861}" srcOrd="2" destOrd="0" parTransId="{9F16E980-1A0E-4854-9466-6630E76AC518}" sibTransId="{5BD32F5B-7351-4FAB-A535-E3FB5F58871D}"/>
    <dgm:cxn modelId="{CE0C41EE-0636-49F7-852D-7AFC75C49E96}" type="presOf" srcId="{A6CC5BF7-77B1-4EFE-938A-423EF0D635A0}" destId="{13E0E417-5A8D-4DA9-9457-CBD16BA51ABD}" srcOrd="1" destOrd="0" presId="urn:microsoft.com/office/officeart/2005/8/layout/vProcess5"/>
    <dgm:cxn modelId="{AF2E95C4-B4BF-422D-8076-77EE9D4FAFAE}" type="presOf" srcId="{6A858132-E919-4934-9332-BFEC557166C7}" destId="{37F21DF2-B66E-4FEB-BCEF-7C73A2B8CDE3}" srcOrd="0" destOrd="0" presId="urn:microsoft.com/office/officeart/2005/8/layout/vProcess5"/>
    <dgm:cxn modelId="{F7B92A31-7419-4E15-B21F-C143AF28F24B}" type="presOf" srcId="{A6CC5BF7-77B1-4EFE-938A-423EF0D635A0}" destId="{F954FB7A-A963-404F-B43D-21ED31B82C31}" srcOrd="0" destOrd="0" presId="urn:microsoft.com/office/officeart/2005/8/layout/vProcess5"/>
    <dgm:cxn modelId="{0129BC19-A3F7-413A-8B6E-D3C3A9961E2D}" type="presOf" srcId="{72C69CC4-C8DC-4E80-B9D5-46CF58EF9950}" destId="{7FA152DB-E895-4E25-94E9-46C0497A7308}" srcOrd="0" destOrd="0" presId="urn:microsoft.com/office/officeart/2005/8/layout/vProcess5"/>
    <dgm:cxn modelId="{6FD5FEDD-25F8-412F-8FB1-D9E6D1972DC5}" type="presOf" srcId="{DC745222-B987-4164-8C87-E833A862FC51}" destId="{E79B8876-B358-4A92-BA03-EBE8A469AB8D}" srcOrd="0" destOrd="0" presId="urn:microsoft.com/office/officeart/2005/8/layout/vProcess5"/>
    <dgm:cxn modelId="{EC30ED5D-6138-4A34-922B-F6629B358F6F}" srcId="{72C69CC4-C8DC-4E80-B9D5-46CF58EF9950}" destId="{640B0D8E-0AB3-4CCA-8880-A6610B1B6EEE}" srcOrd="1" destOrd="0" parTransId="{F2DB77F2-CB64-4631-B81F-F317062082F7}" sibTransId="{6A858132-E919-4934-9332-BFEC557166C7}"/>
    <dgm:cxn modelId="{95F5AC9C-66DC-4B6C-841F-D743C60680E3}" srcId="{72C69CC4-C8DC-4E80-B9D5-46CF58EF9950}" destId="{A6CC5BF7-77B1-4EFE-938A-423EF0D635A0}" srcOrd="0" destOrd="0" parTransId="{C67CD588-29C5-4D09-89D2-98B638144E3C}" sibTransId="{DC745222-B987-4164-8C87-E833A862FC51}"/>
    <dgm:cxn modelId="{05ADE15A-2100-4147-84B9-8E14DA6FC308}" type="presOf" srcId="{8F60E264-B3E9-4050-B3B4-616E3D414861}" destId="{69FAFDBD-6B2D-4F96-9321-7BF8EF30212E}" srcOrd="1" destOrd="0" presId="urn:microsoft.com/office/officeart/2005/8/layout/vProcess5"/>
    <dgm:cxn modelId="{1F340EBE-B0ED-4A98-B815-18FCF4708F64}" type="presOf" srcId="{640B0D8E-0AB3-4CCA-8880-A6610B1B6EEE}" destId="{8CC0138D-01DC-40FA-AC6E-5D73D1FFD42B}" srcOrd="0" destOrd="0" presId="urn:microsoft.com/office/officeart/2005/8/layout/vProcess5"/>
    <dgm:cxn modelId="{0BB3BF39-D98F-4BAA-9FEA-07F9C93A21CE}" type="presParOf" srcId="{7FA152DB-E895-4E25-94E9-46C0497A7308}" destId="{DA38FA10-6448-4C63-B065-E8CDC0AAE9E5}" srcOrd="0" destOrd="0" presId="urn:microsoft.com/office/officeart/2005/8/layout/vProcess5"/>
    <dgm:cxn modelId="{C235D721-EB9E-420A-B080-18BA692209F1}" type="presParOf" srcId="{7FA152DB-E895-4E25-94E9-46C0497A7308}" destId="{F954FB7A-A963-404F-B43D-21ED31B82C31}" srcOrd="1" destOrd="0" presId="urn:microsoft.com/office/officeart/2005/8/layout/vProcess5"/>
    <dgm:cxn modelId="{1F202178-43E8-4B64-B47D-7DFA457CF334}" type="presParOf" srcId="{7FA152DB-E895-4E25-94E9-46C0497A7308}" destId="{8CC0138D-01DC-40FA-AC6E-5D73D1FFD42B}" srcOrd="2" destOrd="0" presId="urn:microsoft.com/office/officeart/2005/8/layout/vProcess5"/>
    <dgm:cxn modelId="{F5945F03-2C3D-4F3E-8119-C12C4118A7EB}" type="presParOf" srcId="{7FA152DB-E895-4E25-94E9-46C0497A7308}" destId="{36B4C88D-2DE3-4E9A-A0DA-BDF332948EC2}" srcOrd="3" destOrd="0" presId="urn:microsoft.com/office/officeart/2005/8/layout/vProcess5"/>
    <dgm:cxn modelId="{87496320-B85A-4C1D-9C7A-7C190FD7008F}" type="presParOf" srcId="{7FA152DB-E895-4E25-94E9-46C0497A7308}" destId="{E79B8876-B358-4A92-BA03-EBE8A469AB8D}" srcOrd="4" destOrd="0" presId="urn:microsoft.com/office/officeart/2005/8/layout/vProcess5"/>
    <dgm:cxn modelId="{B8B7824F-F7AA-468A-9993-B97FAED3854D}" type="presParOf" srcId="{7FA152DB-E895-4E25-94E9-46C0497A7308}" destId="{37F21DF2-B66E-4FEB-BCEF-7C73A2B8CDE3}" srcOrd="5" destOrd="0" presId="urn:microsoft.com/office/officeart/2005/8/layout/vProcess5"/>
    <dgm:cxn modelId="{ED483B28-25E0-4003-AB14-0B28D4A4BFBC}" type="presParOf" srcId="{7FA152DB-E895-4E25-94E9-46C0497A7308}" destId="{13E0E417-5A8D-4DA9-9457-CBD16BA51ABD}" srcOrd="6" destOrd="0" presId="urn:microsoft.com/office/officeart/2005/8/layout/vProcess5"/>
    <dgm:cxn modelId="{AB4483D8-6643-4996-94C2-B716197FC897}" type="presParOf" srcId="{7FA152DB-E895-4E25-94E9-46C0497A7308}" destId="{D7AB596F-95EE-4EF5-A424-734AFAD1AF20}" srcOrd="7" destOrd="0" presId="urn:microsoft.com/office/officeart/2005/8/layout/vProcess5"/>
    <dgm:cxn modelId="{05741A2C-1F5A-48C3-BE0B-D7D301554FC8}" type="presParOf" srcId="{7FA152DB-E895-4E25-94E9-46C0497A7308}" destId="{69FAFDBD-6B2D-4F96-9321-7BF8EF30212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7A860-F740-44A5-A0BF-9DF83AB9F64C}">
      <dsp:nvSpPr>
        <dsp:cNvPr id="0" name=""/>
        <dsp:cNvSpPr/>
      </dsp:nvSpPr>
      <dsp:spPr>
        <a:xfrm>
          <a:off x="2" y="0"/>
          <a:ext cx="2789220" cy="108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300" kern="1200" dirty="0"/>
            <a:t>Policy</a:t>
          </a:r>
          <a:endParaRPr lang="en-US" sz="3300" kern="1200" dirty="0"/>
        </a:p>
      </dsp:txBody>
      <dsp:txXfrm>
        <a:off x="31638" y="31636"/>
        <a:ext cx="2725948" cy="1016848"/>
      </dsp:txXfrm>
    </dsp:sp>
    <dsp:sp modelId="{5ABDEFFE-DF33-4131-A216-3E3CAD1794F2}">
      <dsp:nvSpPr>
        <dsp:cNvPr id="0" name=""/>
        <dsp:cNvSpPr/>
      </dsp:nvSpPr>
      <dsp:spPr>
        <a:xfrm>
          <a:off x="3068797" y="194196"/>
          <a:ext cx="592698" cy="6917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068797" y="332541"/>
        <a:ext cx="414889" cy="415036"/>
      </dsp:txXfrm>
    </dsp:sp>
    <dsp:sp modelId="{59674931-6BE7-470F-8188-7C06409F9657}">
      <dsp:nvSpPr>
        <dsp:cNvPr id="0" name=""/>
        <dsp:cNvSpPr/>
      </dsp:nvSpPr>
      <dsp:spPr>
        <a:xfrm>
          <a:off x="3907521" y="0"/>
          <a:ext cx="2789220" cy="108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300" kern="1200" dirty="0"/>
            <a:t>Performance</a:t>
          </a:r>
          <a:endParaRPr lang="en-US" sz="3300" kern="1200" dirty="0"/>
        </a:p>
      </dsp:txBody>
      <dsp:txXfrm>
        <a:off x="3939157" y="31636"/>
        <a:ext cx="2725948" cy="1016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63109-B604-45DB-B74E-84333CD48893}">
      <dsp:nvSpPr>
        <dsp:cNvPr id="0" name=""/>
        <dsp:cNvSpPr/>
      </dsp:nvSpPr>
      <dsp:spPr>
        <a:xfrm>
          <a:off x="502255" y="0"/>
          <a:ext cx="5692232" cy="225803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32401-F0F2-4F25-988F-157BADC9BF27}">
      <dsp:nvSpPr>
        <dsp:cNvPr id="0" name=""/>
        <dsp:cNvSpPr/>
      </dsp:nvSpPr>
      <dsp:spPr>
        <a:xfrm>
          <a:off x="3351" y="677409"/>
          <a:ext cx="1612058" cy="903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Policy and frame-</a:t>
          </a:r>
          <a:r>
            <a:rPr lang="da-DK" sz="1600" kern="1200" dirty="0" err="1"/>
            <a:t>conditions</a:t>
          </a:r>
          <a:endParaRPr lang="en-US" sz="1600" kern="1200" dirty="0"/>
        </a:p>
      </dsp:txBody>
      <dsp:txXfrm>
        <a:off x="47442" y="721500"/>
        <a:ext cx="1523876" cy="815030"/>
      </dsp:txXfrm>
    </dsp:sp>
    <dsp:sp modelId="{5602867D-1428-4DCD-B63F-415FA92F4B1D}">
      <dsp:nvSpPr>
        <dsp:cNvPr id="0" name=""/>
        <dsp:cNvSpPr/>
      </dsp:nvSpPr>
      <dsp:spPr>
        <a:xfrm>
          <a:off x="1696012" y="677409"/>
          <a:ext cx="1612058" cy="903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The </a:t>
          </a:r>
          <a:r>
            <a:rPr lang="da-DK" sz="1600" kern="1200" dirty="0" err="1"/>
            <a:t>knowledge</a:t>
          </a:r>
          <a:r>
            <a:rPr lang="da-DK" sz="1600" kern="1200" dirty="0"/>
            <a:t> </a:t>
          </a:r>
          <a:r>
            <a:rPr lang="da-DK" sz="1600" kern="1200" dirty="0" err="1"/>
            <a:t>production</a:t>
          </a:r>
          <a:r>
            <a:rPr lang="da-DK" sz="1600" kern="1200" dirty="0"/>
            <a:t> system</a:t>
          </a:r>
          <a:endParaRPr lang="en-US" sz="1600" kern="1200" dirty="0"/>
        </a:p>
      </dsp:txBody>
      <dsp:txXfrm>
        <a:off x="1740103" y="721500"/>
        <a:ext cx="1523876" cy="815030"/>
      </dsp:txXfrm>
    </dsp:sp>
    <dsp:sp modelId="{8BA3379F-45BC-4427-B049-6E6DC13DA6BB}">
      <dsp:nvSpPr>
        <dsp:cNvPr id="0" name=""/>
        <dsp:cNvSpPr/>
      </dsp:nvSpPr>
      <dsp:spPr>
        <a:xfrm>
          <a:off x="3388673" y="677409"/>
          <a:ext cx="1612058" cy="903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Tools of </a:t>
          </a:r>
          <a:r>
            <a:rPr lang="da-DK" sz="1600" kern="1200" dirty="0" err="1"/>
            <a:t>measurement</a:t>
          </a:r>
          <a:endParaRPr lang="en-US" sz="1600" kern="1200" dirty="0"/>
        </a:p>
      </dsp:txBody>
      <dsp:txXfrm>
        <a:off x="3432764" y="721500"/>
        <a:ext cx="1523876" cy="815030"/>
      </dsp:txXfrm>
    </dsp:sp>
    <dsp:sp modelId="{4AF136D6-4D43-4E2C-A412-58A0179A443B}">
      <dsp:nvSpPr>
        <dsp:cNvPr id="0" name=""/>
        <dsp:cNvSpPr/>
      </dsp:nvSpPr>
      <dsp:spPr>
        <a:xfrm>
          <a:off x="5081334" y="677409"/>
          <a:ext cx="1612058" cy="903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Performance</a:t>
          </a:r>
          <a:endParaRPr lang="en-US" sz="1600" kern="1200" dirty="0"/>
        </a:p>
      </dsp:txBody>
      <dsp:txXfrm>
        <a:off x="5125425" y="721500"/>
        <a:ext cx="1523876" cy="815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4FB7A-A963-404F-B43D-21ED31B82C31}">
      <dsp:nvSpPr>
        <dsp:cNvPr id="0" name=""/>
        <dsp:cNvSpPr/>
      </dsp:nvSpPr>
      <dsp:spPr>
        <a:xfrm>
          <a:off x="0" y="0"/>
          <a:ext cx="3672408" cy="799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200" kern="1200" dirty="0"/>
            <a:t>National policy </a:t>
          </a:r>
          <a:r>
            <a:rPr lang="da-DK" sz="2200" kern="1200" dirty="0" err="1"/>
            <a:t>structures</a:t>
          </a:r>
          <a:endParaRPr lang="da-DK" sz="2200" kern="1200" dirty="0"/>
        </a:p>
      </dsp:txBody>
      <dsp:txXfrm>
        <a:off x="23410" y="23410"/>
        <a:ext cx="2809913" cy="752468"/>
      </dsp:txXfrm>
    </dsp:sp>
    <dsp:sp modelId="{8CC0138D-01DC-40FA-AC6E-5D73D1FFD42B}">
      <dsp:nvSpPr>
        <dsp:cNvPr id="0" name=""/>
        <dsp:cNvSpPr/>
      </dsp:nvSpPr>
      <dsp:spPr>
        <a:xfrm>
          <a:off x="324035" y="932503"/>
          <a:ext cx="3672408" cy="799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200" kern="1200" dirty="0" err="1"/>
            <a:t>Institutional</a:t>
          </a:r>
          <a:r>
            <a:rPr lang="da-DK" sz="2200" kern="1200" dirty="0"/>
            <a:t> policy </a:t>
          </a:r>
          <a:r>
            <a:rPr lang="da-DK" sz="2200" kern="1200" dirty="0" err="1"/>
            <a:t>structures</a:t>
          </a:r>
          <a:endParaRPr lang="da-DK" sz="2200" kern="1200" dirty="0"/>
        </a:p>
      </dsp:txBody>
      <dsp:txXfrm>
        <a:off x="347445" y="955913"/>
        <a:ext cx="2782014" cy="752468"/>
      </dsp:txXfrm>
    </dsp:sp>
    <dsp:sp modelId="{36B4C88D-2DE3-4E9A-A0DA-BDF332948EC2}">
      <dsp:nvSpPr>
        <dsp:cNvPr id="0" name=""/>
        <dsp:cNvSpPr/>
      </dsp:nvSpPr>
      <dsp:spPr>
        <a:xfrm>
          <a:off x="648071" y="1865007"/>
          <a:ext cx="3672408" cy="7992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200" kern="1200" dirty="0" err="1"/>
            <a:t>Individual</a:t>
          </a:r>
          <a:r>
            <a:rPr lang="da-DK" sz="2200" kern="1200" dirty="0"/>
            <a:t>/research </a:t>
          </a:r>
          <a:r>
            <a:rPr lang="da-DK" sz="2200" kern="1200" dirty="0" err="1"/>
            <a:t>group</a:t>
          </a:r>
          <a:r>
            <a:rPr lang="da-DK" sz="2200" kern="1200" dirty="0"/>
            <a:t> </a:t>
          </a:r>
          <a:r>
            <a:rPr lang="da-DK" sz="2200" kern="1200" dirty="0" err="1"/>
            <a:t>level</a:t>
          </a:r>
          <a:endParaRPr lang="da-DK" sz="2200" kern="1200" dirty="0"/>
        </a:p>
      </dsp:txBody>
      <dsp:txXfrm>
        <a:off x="671481" y="1888417"/>
        <a:ext cx="2782014" cy="752468"/>
      </dsp:txXfrm>
    </dsp:sp>
    <dsp:sp modelId="{E79B8876-B358-4A92-BA03-EBE8A469AB8D}">
      <dsp:nvSpPr>
        <dsp:cNvPr id="0" name=""/>
        <dsp:cNvSpPr/>
      </dsp:nvSpPr>
      <dsp:spPr>
        <a:xfrm>
          <a:off x="3152870" y="606127"/>
          <a:ext cx="519537" cy="51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2400" kern="1200"/>
        </a:p>
      </dsp:txBody>
      <dsp:txXfrm>
        <a:off x="3269766" y="606127"/>
        <a:ext cx="285745" cy="390952"/>
      </dsp:txXfrm>
    </dsp:sp>
    <dsp:sp modelId="{37F21DF2-B66E-4FEB-BCEF-7C73A2B8CDE3}">
      <dsp:nvSpPr>
        <dsp:cNvPr id="0" name=""/>
        <dsp:cNvSpPr/>
      </dsp:nvSpPr>
      <dsp:spPr>
        <a:xfrm>
          <a:off x="3476906" y="1533302"/>
          <a:ext cx="519537" cy="51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2400" kern="1200"/>
        </a:p>
      </dsp:txBody>
      <dsp:txXfrm>
        <a:off x="3593802" y="1533302"/>
        <a:ext cx="285745" cy="390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0.12467</cdr:x>
      <cdr:y>0.66774</cdr:y>
    </cdr:from>
    <cdr:to>
      <cdr:x>0.29341</cdr:x>
      <cdr:y>0.75674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1010843" y="3510042"/>
          <a:ext cx="1368152" cy="4678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>
            <a:lnSpc>
              <a:spcPct val="95000"/>
            </a:lnSpc>
          </a:pPr>
          <a:r>
            <a:rPr lang="da-DK" sz="1600" dirty="0">
              <a:latin typeface="+mn-lt"/>
            </a:rPr>
            <a:t>Management reform</a:t>
          </a:r>
        </a:p>
      </cdr:txBody>
    </cdr:sp>
  </cdr:relSizeAnchor>
  <cdr:relSizeAnchor xmlns:cdr="http://schemas.openxmlformats.org/drawingml/2006/chartDrawing">
    <cdr:from>
      <cdr:x>0.21846</cdr:x>
      <cdr:y>0.52055</cdr:y>
    </cdr:from>
    <cdr:to>
      <cdr:x>0.32504</cdr:x>
      <cdr:y>0.65068</cdr:y>
    </cdr:to>
    <cdr:cxnSp macro="">
      <cdr:nvCxnSpPr>
        <cdr:cNvPr id="4" name="Lige pilforbindelse 3"/>
        <cdr:cNvCxnSpPr/>
      </cdr:nvCxnSpPr>
      <cdr:spPr bwMode="auto">
        <a:xfrm xmlns:a="http://schemas.openxmlformats.org/drawingml/2006/main" flipV="1">
          <a:off x="1771303" y="2736304"/>
          <a:ext cx="864096" cy="684076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2"/>
        </a:solidFill>
        <a:ln xmlns:a="http://schemas.openxmlformats.org/drawingml/2006/main" w="1778" cap="flat" cmpd="sng" algn="ctr">
          <a:solidFill>
            <a:schemeClr val="accent2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CEF1E-393F-42B4-B2D3-713329F3A2B8}" type="datetimeFigureOut">
              <a:rPr lang="da-DK" smtClean="0"/>
              <a:t>29-11-2016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83D22-376F-4C37-9AB2-8C015DDDC22B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634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76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/>
              <a:pPr>
                <a:defRPr/>
              </a:pPr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681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1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21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da-D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pic>
        <p:nvPicPr>
          <p:cNvPr id="54" name="SD_FrontPagePicture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1175"/>
          </a:xfrm>
          <a:prstGeom prst="rect">
            <a:avLst/>
          </a:prstGeom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4" y="2653041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588692"/>
            <a:ext cx="738000" cy="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-1620688" y="2696385"/>
            <a:ext cx="1509880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Ændr 2. linje i overskriften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til AU Passata Light</a:t>
            </a: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59952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25" name="White Rectangle"/>
          <p:cNvSpPr/>
          <p:nvPr userDrawn="1"/>
        </p:nvSpPr>
        <p:spPr>
          <a:xfrm>
            <a:off x="8360430" y="5870400"/>
            <a:ext cx="432000" cy="72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36" name="SD_ART_SecondaryLogo"/>
          <p:cNvSpPr>
            <a:spLocks noChangeArrowheads="1"/>
          </p:cNvSpPr>
          <p:nvPr userDrawn="1"/>
        </p:nvSpPr>
        <p:spPr bwMode="auto">
          <a:xfrm>
            <a:off x="7045200" y="489600"/>
            <a:ext cx="1735200" cy="43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18" name="SD_VAR_BssLogo"/>
          <p:cNvSpPr txBox="1"/>
          <p:nvPr userDrawn="1">
            <p:custDataLst>
              <p:tags r:id="rId1"/>
            </p:custDataLst>
          </p:nvPr>
        </p:nvSpPr>
        <p:spPr>
          <a:xfrm>
            <a:off x="954000" y="5764800"/>
            <a:ext cx="3600000" cy="820800"/>
          </a:xfrm>
          <a:prstGeom prst="rect">
            <a:avLst/>
          </a:prstGeom>
          <a:noFill/>
        </p:spPr>
        <p:txBody>
          <a:bodyPr wrap="square" lIns="0" tIns="0" rIns="0" bIns="18000" rtlCol="0" anchor="b" anchorCtr="0">
            <a:noAutofit/>
          </a:bodyPr>
          <a:lstStyle/>
          <a:p>
            <a:pPr fontAlgn="base">
              <a:lnSpc>
                <a:spcPts val="91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75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750" b="0" i="0" cap="all">
                <a:solidFill>
                  <a:srgbClr val="FFFFFF"/>
                </a:solidFill>
              </a:rPr>
            </a:br>
            <a:r>
              <a:rPr lang="en-US" sz="750" b="0" i="0" cap="all">
                <a:solidFill>
                  <a:srgbClr val="FFFFFF"/>
                </a:solidFill>
              </a:rPr>
              <a:t>Aarhus Universitet</a:t>
            </a:r>
            <a:endParaRPr lang="da-DK" sz="750" b="0" i="0" cap="all" dirty="0">
              <a:solidFill>
                <a:srgbClr val="FFFFFF"/>
              </a:solidFill>
            </a:endParaRPr>
          </a:p>
        </p:txBody>
      </p:sp>
      <p:sp>
        <p:nvSpPr>
          <p:cNvPr id="24" name="SD_USR_Titl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6" name="SD_FLD_DocumentDate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600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8" name="SD_USR_Nam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b="1" cap="all" dirty="0">
              <a:solidFill>
                <a:srgbClr val="FFFFFF"/>
              </a:solidFill>
            </a:endParaRPr>
          </a:p>
        </p:txBody>
      </p:sp>
      <p:sp>
        <p:nvSpPr>
          <p:cNvPr id="29" name="Pladsholder til tekst logo"/>
          <p:cNvSpPr txBox="1">
            <a:spLocks/>
          </p:cNvSpPr>
          <p:nvPr userDrawn="1"/>
        </p:nvSpPr>
        <p:spPr>
          <a:xfrm>
            <a:off x="374400" y="5764800"/>
            <a:ext cx="504000" cy="8208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87D1F4"/>
              </a:buClr>
            </a:pPr>
            <a:r>
              <a:rPr lang="da-DK" sz="40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30" name="SD_FLD_Event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994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en-GB" sz="800" b="1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4" name="Picture 3" descr="citat_black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62" y="1625618"/>
            <a:ext cx="448733" cy="107695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712386" y="2300112"/>
            <a:ext cx="5687480" cy="316300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TextBox 5"/>
          <p:cNvSpPr txBox="1"/>
          <p:nvPr userDrawn="1"/>
        </p:nvSpPr>
        <p:spPr>
          <a:xfrm>
            <a:off x="-1584684" y="2306587"/>
            <a:ext cx="1473876" cy="15544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Eksempel på et citat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Du kan se alle tilgængelige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layouts ved at vælge ’Layout’ i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højreklik-menuen</a:t>
            </a:r>
          </a:p>
        </p:txBody>
      </p:sp>
    </p:spTree>
    <p:extLst>
      <p:ext uri="{BB962C8B-B14F-4D97-AF65-F5344CB8AC3E}">
        <p14:creationId xmlns:p14="http://schemas.microsoft.com/office/powerpoint/2010/main" val="131482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223694"/>
            <a:ext cx="8440738" cy="523942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1546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223694"/>
            <a:ext cx="8440738" cy="631257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3979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52425" y="224367"/>
            <a:ext cx="8440738" cy="6311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534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223694"/>
            <a:ext cx="4094164" cy="631257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1" y="222251"/>
            <a:ext cx="4094163" cy="631257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206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223693"/>
            <a:ext cx="4094164" cy="2985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1" y="222251"/>
            <a:ext cx="4094163" cy="631257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3551766"/>
            <a:ext cx="4094164" cy="298305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44244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223693"/>
            <a:ext cx="4094164" cy="2985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3551766"/>
            <a:ext cx="4094164" cy="298305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98999" y="222251"/>
            <a:ext cx="4094164" cy="2985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698999" y="3550323"/>
            <a:ext cx="4094164" cy="298305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7141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95B1C-8CD2-48D1-BA13-0A242C5433EA}" type="slidenum">
              <a:rPr lang="da-DK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8" name="Black Rectangle"/>
          <p:cNvSpPr/>
          <p:nvPr userDrawn="1"/>
        </p:nvSpPr>
        <p:spPr>
          <a:xfrm>
            <a:off x="352425" y="1765907"/>
            <a:ext cx="736600" cy="6095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-1620688" y="1022476"/>
            <a:ext cx="1509880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Ændr 2. linje i overskriften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til AU Passata Light</a:t>
            </a:r>
          </a:p>
        </p:txBody>
      </p:sp>
    </p:spTree>
    <p:extLst>
      <p:ext uri="{BB962C8B-B14F-4D97-AF65-F5344CB8AC3E}">
        <p14:creationId xmlns:p14="http://schemas.microsoft.com/office/powerpoint/2010/main" val="890394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CDE3-B485-4686-B7A8-481E185B25D0}" type="slidenum">
              <a:rPr lang="da-DK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466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85846" y="2468894"/>
            <a:ext cx="5372308" cy="1746085"/>
          </a:xfrm>
        </p:spPr>
        <p:txBody>
          <a:bodyPr anchor="ctr" anchorCtr="0"/>
          <a:lstStyle>
            <a:lvl1pPr marL="0" indent="0" algn="ctr">
              <a:buFontTx/>
              <a:buNone/>
              <a:defRPr sz="3000" b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59952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28" name="White Rectangle"/>
          <p:cNvSpPr/>
          <p:nvPr userDrawn="1"/>
        </p:nvSpPr>
        <p:spPr>
          <a:xfrm>
            <a:off x="8360430" y="5870400"/>
            <a:ext cx="432000" cy="72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20" name="SD_ART_SecondaryLogo"/>
          <p:cNvSpPr>
            <a:spLocks noChangeArrowheads="1"/>
          </p:cNvSpPr>
          <p:nvPr userDrawn="1"/>
        </p:nvSpPr>
        <p:spPr bwMode="auto">
          <a:xfrm>
            <a:off x="7045200" y="489600"/>
            <a:ext cx="1735200" cy="43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15" name="SD_VAR_BssLogo"/>
          <p:cNvSpPr txBox="1"/>
          <p:nvPr userDrawn="1">
            <p:custDataLst>
              <p:tags r:id="rId1"/>
            </p:custDataLst>
          </p:nvPr>
        </p:nvSpPr>
        <p:spPr>
          <a:xfrm>
            <a:off x="954000" y="5764800"/>
            <a:ext cx="3600000" cy="820800"/>
          </a:xfrm>
          <a:prstGeom prst="rect">
            <a:avLst/>
          </a:prstGeom>
          <a:noFill/>
        </p:spPr>
        <p:txBody>
          <a:bodyPr wrap="square" lIns="0" tIns="0" rIns="0" bIns="18000" rtlCol="0" anchor="b" anchorCtr="0">
            <a:noAutofit/>
          </a:bodyPr>
          <a:lstStyle/>
          <a:p>
            <a:pPr fontAlgn="base">
              <a:lnSpc>
                <a:spcPts val="91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75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750" b="0" i="0" cap="all">
                <a:solidFill>
                  <a:srgbClr val="FFFFFF"/>
                </a:solidFill>
              </a:rPr>
            </a:br>
            <a:r>
              <a:rPr lang="en-US" sz="750" b="0" i="0" cap="all">
                <a:solidFill>
                  <a:srgbClr val="FFFFFF"/>
                </a:solidFill>
              </a:rPr>
              <a:t>Aarhus Universitet</a:t>
            </a:r>
            <a:endParaRPr lang="da-DK" sz="750" b="0" i="0" cap="all" dirty="0">
              <a:solidFill>
                <a:srgbClr val="FFFFFF"/>
              </a:solidFill>
            </a:endParaRPr>
          </a:p>
        </p:txBody>
      </p:sp>
      <p:sp>
        <p:nvSpPr>
          <p:cNvPr id="17" name="SD_USR_Titl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18" name="SD_FLD_DocumentDate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600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19" name="SD_USR_Nam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b="1" cap="all" dirty="0">
              <a:solidFill>
                <a:srgbClr val="FFFFFF"/>
              </a:solidFill>
            </a:endParaRPr>
          </a:p>
        </p:txBody>
      </p:sp>
      <p:sp>
        <p:nvSpPr>
          <p:cNvPr id="21" name="Pladsholder til tekst logo"/>
          <p:cNvSpPr txBox="1">
            <a:spLocks/>
          </p:cNvSpPr>
          <p:nvPr userDrawn="1"/>
        </p:nvSpPr>
        <p:spPr>
          <a:xfrm>
            <a:off x="374400" y="5764800"/>
            <a:ext cx="504000" cy="8208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87D1F4"/>
              </a:buClr>
            </a:pPr>
            <a:r>
              <a:rPr lang="da-DK" sz="40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23" name="SD_FLD_Event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994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en-GB" sz="800" b="1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3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4" y="1412777"/>
            <a:ext cx="7159345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3357000"/>
            <a:ext cx="738000" cy="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09690" y="3717032"/>
            <a:ext cx="5372308" cy="174608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1620688" y="2696385"/>
            <a:ext cx="1509880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Ændr 2. linje i overskriften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til AU Passata Light</a:t>
            </a: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59952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32" name="White Rectangle"/>
          <p:cNvSpPr/>
          <p:nvPr userDrawn="1"/>
        </p:nvSpPr>
        <p:spPr>
          <a:xfrm>
            <a:off x="8360430" y="5870400"/>
            <a:ext cx="432000" cy="72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18" name="SD_ART_SecondaryLogo"/>
          <p:cNvSpPr>
            <a:spLocks noChangeArrowheads="1"/>
          </p:cNvSpPr>
          <p:nvPr userDrawn="1"/>
        </p:nvSpPr>
        <p:spPr bwMode="auto">
          <a:xfrm>
            <a:off x="7045200" y="489600"/>
            <a:ext cx="1735200" cy="43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20" name="SD_VAR_BssLogo"/>
          <p:cNvSpPr txBox="1"/>
          <p:nvPr userDrawn="1">
            <p:custDataLst>
              <p:tags r:id="rId1"/>
            </p:custDataLst>
          </p:nvPr>
        </p:nvSpPr>
        <p:spPr>
          <a:xfrm>
            <a:off x="954000" y="5764800"/>
            <a:ext cx="3600000" cy="820800"/>
          </a:xfrm>
          <a:prstGeom prst="rect">
            <a:avLst/>
          </a:prstGeom>
          <a:noFill/>
        </p:spPr>
        <p:txBody>
          <a:bodyPr wrap="square" lIns="0" tIns="0" rIns="0" bIns="18000" rtlCol="0" anchor="b" anchorCtr="0">
            <a:noAutofit/>
          </a:bodyPr>
          <a:lstStyle/>
          <a:p>
            <a:pPr fontAlgn="base">
              <a:lnSpc>
                <a:spcPts val="91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75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750" b="0" i="0" cap="all">
                <a:solidFill>
                  <a:srgbClr val="FFFFFF"/>
                </a:solidFill>
              </a:rPr>
            </a:br>
            <a:r>
              <a:rPr lang="en-US" sz="750" b="0" i="0" cap="all">
                <a:solidFill>
                  <a:srgbClr val="FFFFFF"/>
                </a:solidFill>
              </a:rPr>
              <a:t>Aarhus Universitet</a:t>
            </a:r>
            <a:endParaRPr lang="da-DK" sz="750" b="0" i="0" cap="all" dirty="0">
              <a:solidFill>
                <a:srgbClr val="FFFFFF"/>
              </a:solidFill>
            </a:endParaRPr>
          </a:p>
        </p:txBody>
      </p:sp>
      <p:sp>
        <p:nvSpPr>
          <p:cNvPr id="23" name="SD_USR_Titl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4" name="SD_FLD_DocumentDate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600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5" name="SD_USR_Nam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b="1" cap="all" dirty="0">
              <a:solidFill>
                <a:srgbClr val="FFFFFF"/>
              </a:solidFill>
            </a:endParaRPr>
          </a:p>
        </p:txBody>
      </p:sp>
      <p:sp>
        <p:nvSpPr>
          <p:cNvPr id="26" name="Pladsholder til tekst logo"/>
          <p:cNvSpPr txBox="1">
            <a:spLocks/>
          </p:cNvSpPr>
          <p:nvPr userDrawn="1"/>
        </p:nvSpPr>
        <p:spPr>
          <a:xfrm>
            <a:off x="374400" y="5764800"/>
            <a:ext cx="504000" cy="8208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87D1F4"/>
              </a:buClr>
            </a:pPr>
            <a:r>
              <a:rPr lang="da-DK" sz="40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27" name="SD_FLD_Event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994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en-GB" sz="800" b="1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04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84468" y="6711421"/>
            <a:ext cx="359532" cy="491958"/>
          </a:xfrm>
        </p:spPr>
        <p:txBody>
          <a:bodyPr/>
          <a:lstStyle>
            <a:lvl1pPr>
              <a:defRPr sz="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>
                <a:solidFill>
                  <a:srgbClr val="0A1449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0A1449"/>
              </a:solidFill>
            </a:endParaRPr>
          </a:p>
        </p:txBody>
      </p:sp>
      <p:sp>
        <p:nvSpPr>
          <p:cNvPr id="10" name="Pladsholder til tekst 2"/>
          <p:cNvSpPr txBox="1">
            <a:spLocks/>
          </p:cNvSpPr>
          <p:nvPr userDrawn="1"/>
        </p:nvSpPr>
        <p:spPr>
          <a:xfrm>
            <a:off x="1807200" y="2270400"/>
            <a:ext cx="1231106" cy="181440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r">
              <a:buClr>
                <a:srgbClr val="87D1F4"/>
              </a:buClr>
            </a:pPr>
            <a:r>
              <a:rPr lang="da-DK" sz="93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7" name="SD_VAR_BssLogo"/>
          <p:cNvSpPr txBox="1"/>
          <p:nvPr userDrawn="1">
            <p:custDataLst>
              <p:tags r:id="rId1"/>
            </p:custDataLst>
          </p:nvPr>
        </p:nvSpPr>
        <p:spPr>
          <a:xfrm>
            <a:off x="3218400" y="2270400"/>
            <a:ext cx="5674080" cy="1814400"/>
          </a:xfrm>
          <a:prstGeom prst="rect">
            <a:avLst/>
          </a:prstGeom>
          <a:noFill/>
        </p:spPr>
        <p:txBody>
          <a:bodyPr wrap="square" lIns="0" tIns="0" rIns="0" bIns="36000" rtlCol="0" anchor="b" anchorCtr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170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1700" b="0" i="0" cap="all">
                <a:solidFill>
                  <a:srgbClr val="FFFFFF"/>
                </a:solidFill>
              </a:rPr>
            </a:br>
            <a:r>
              <a:rPr lang="en-US" sz="1700" b="0" i="0" cap="all">
                <a:solidFill>
                  <a:srgbClr val="FFFFFF"/>
                </a:solidFill>
              </a:rPr>
              <a:t>Aarhus Universitet</a:t>
            </a:r>
            <a:endParaRPr lang="da-DK" sz="1700" b="0" i="0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68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4" y="2653041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588692"/>
            <a:ext cx="738000" cy="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53" name="TextBox 52"/>
          <p:cNvSpPr txBox="1"/>
          <p:nvPr userDrawn="1"/>
        </p:nvSpPr>
        <p:spPr>
          <a:xfrm>
            <a:off x="-1620688" y="2696385"/>
            <a:ext cx="1509880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Ændr 2. linje i overskriften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til AU Passata Light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59952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29" name="White Rectangle"/>
          <p:cNvSpPr/>
          <p:nvPr userDrawn="1"/>
        </p:nvSpPr>
        <p:spPr>
          <a:xfrm>
            <a:off x="8360430" y="5870400"/>
            <a:ext cx="432000" cy="72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17" name="SD_ART_SecondaryLogo"/>
          <p:cNvSpPr>
            <a:spLocks noChangeArrowheads="1"/>
          </p:cNvSpPr>
          <p:nvPr userDrawn="1"/>
        </p:nvSpPr>
        <p:spPr bwMode="auto">
          <a:xfrm>
            <a:off x="7045200" y="489600"/>
            <a:ext cx="1735200" cy="43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3600" dirty="0">
              <a:solidFill>
                <a:srgbClr val="000000"/>
              </a:solidFill>
            </a:endParaRPr>
          </a:p>
        </p:txBody>
      </p:sp>
      <p:sp>
        <p:nvSpPr>
          <p:cNvPr id="20" name="SD_VAR_BssLogo"/>
          <p:cNvSpPr txBox="1"/>
          <p:nvPr userDrawn="1">
            <p:custDataLst>
              <p:tags r:id="rId1"/>
            </p:custDataLst>
          </p:nvPr>
        </p:nvSpPr>
        <p:spPr>
          <a:xfrm>
            <a:off x="954000" y="5764800"/>
            <a:ext cx="3600000" cy="820800"/>
          </a:xfrm>
          <a:prstGeom prst="rect">
            <a:avLst/>
          </a:prstGeom>
          <a:noFill/>
        </p:spPr>
        <p:txBody>
          <a:bodyPr wrap="square" lIns="0" tIns="0" rIns="0" bIns="18000" rtlCol="0" anchor="b" anchorCtr="0">
            <a:noAutofit/>
          </a:bodyPr>
          <a:lstStyle/>
          <a:p>
            <a:pPr fontAlgn="base">
              <a:lnSpc>
                <a:spcPts val="91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75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750" b="0" i="0" cap="all">
                <a:solidFill>
                  <a:srgbClr val="FFFFFF"/>
                </a:solidFill>
              </a:rPr>
            </a:br>
            <a:r>
              <a:rPr lang="en-US" sz="750" b="0" i="0" cap="all">
                <a:solidFill>
                  <a:srgbClr val="FFFFFF"/>
                </a:solidFill>
              </a:rPr>
              <a:t>Aarhus Universitet</a:t>
            </a:r>
            <a:endParaRPr lang="da-DK" sz="750" b="0" i="0" cap="all" dirty="0">
              <a:solidFill>
                <a:srgbClr val="FFFFFF"/>
              </a:solidFill>
            </a:endParaRPr>
          </a:p>
        </p:txBody>
      </p:sp>
      <p:sp>
        <p:nvSpPr>
          <p:cNvPr id="21" name="SD_USR_Titl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3" name="SD_FLD_DocumentDate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600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4" name="SD_USR_Nam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b="1" cap="all" dirty="0">
              <a:solidFill>
                <a:srgbClr val="FFFFFF"/>
              </a:solidFill>
            </a:endParaRPr>
          </a:p>
        </p:txBody>
      </p:sp>
      <p:sp>
        <p:nvSpPr>
          <p:cNvPr id="26" name="Pladsholder til tekst logo"/>
          <p:cNvSpPr txBox="1">
            <a:spLocks/>
          </p:cNvSpPr>
          <p:nvPr userDrawn="1"/>
        </p:nvSpPr>
        <p:spPr>
          <a:xfrm>
            <a:off x="374400" y="5764800"/>
            <a:ext cx="504000" cy="8208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87D1F4"/>
              </a:buClr>
            </a:pPr>
            <a:r>
              <a:rPr lang="da-DK" sz="40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30" name="SD_FLD_Event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994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en-GB" sz="800" b="1" cap="al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58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1765907"/>
            <a:ext cx="736600" cy="6095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1764704" y="2085907"/>
            <a:ext cx="1683620" cy="20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punktopstilling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på teksten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(flere niveauer findes),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brug ‘Forøg listeniveau’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venstrestillet tekst uden punktopstilling, brug ‘Formindsk listeniveau’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943361"/>
            <a:ext cx="4572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309684" y="2943362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noProof="1">
              <a:solidFill>
                <a:srgbClr val="FFFFFF"/>
              </a:solidFill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3999479"/>
            <a:ext cx="438150" cy="2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 userDrawn="1"/>
        </p:nvSpPr>
        <p:spPr>
          <a:xfrm>
            <a:off x="-347651" y="3999480"/>
            <a:ext cx="219075" cy="268225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noProof="1">
              <a:solidFill>
                <a:srgbClr val="FFFFFF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-562116" y="4002911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noProof="1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620688" y="1022476"/>
            <a:ext cx="1509880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Ændr 2. linje i overskriften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til AU Passata Light</a:t>
            </a:r>
          </a:p>
        </p:txBody>
      </p:sp>
    </p:spTree>
    <p:extLst>
      <p:ext uri="{BB962C8B-B14F-4D97-AF65-F5344CB8AC3E}">
        <p14:creationId xmlns:p14="http://schemas.microsoft.com/office/powerpoint/2010/main" val="120431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2480957"/>
            <a:ext cx="8440739" cy="2978137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222251"/>
            <a:ext cx="8440737" cy="766176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1226131"/>
            <a:ext cx="736600" cy="6095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5" y="1508787"/>
            <a:ext cx="8440739" cy="56978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400"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452669"/>
            <a:ext cx="136977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Overskrift én linje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Bold eller Regular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Underoverskrift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én linje </a:t>
            </a: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-1764704" y="2085907"/>
            <a:ext cx="1683620" cy="20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punktopstilling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på teksten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(flere niveauer findes),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brug ‘Forøg listeniveau’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venstrestillet tekst uden punktopstilling, brug ‘Formindsk listeniveau’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943361"/>
            <a:ext cx="4572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22"/>
          <p:cNvSpPr/>
          <p:nvPr userDrawn="1"/>
        </p:nvSpPr>
        <p:spPr>
          <a:xfrm>
            <a:off x="-309684" y="2943362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3999479"/>
            <a:ext cx="438150" cy="2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-347651" y="3999480"/>
            <a:ext cx="219075" cy="268225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-562116" y="4002911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222251"/>
            <a:ext cx="8440737" cy="766176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1226131"/>
            <a:ext cx="736600" cy="6095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6980" y="1532466"/>
            <a:ext cx="8448849" cy="3930651"/>
          </a:xfrm>
        </p:spPr>
        <p:txBody>
          <a:bodyPr/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452670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Overskrift én linje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Bold eller Regular</a:t>
            </a:r>
          </a:p>
        </p:txBody>
      </p:sp>
    </p:spTree>
    <p:extLst>
      <p:ext uri="{BB962C8B-B14F-4D97-AF65-F5344CB8AC3E}">
        <p14:creationId xmlns:p14="http://schemas.microsoft.com/office/powerpoint/2010/main" val="167938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ch tex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8" y="222250"/>
            <a:ext cx="5227685" cy="637492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832475" y="473933"/>
            <a:ext cx="2960688" cy="49891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1189192"/>
            <a:ext cx="5227687" cy="4273925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1220755"/>
            <a:ext cx="1683620" cy="20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punktopstilling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på teksten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(flere niveauer findes),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brug ‘Forøg listeniveau’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venstrestillet tekst uden punktopstilling, brug ‘Formindsk listeniveau’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078209"/>
            <a:ext cx="4572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2078210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3134327"/>
            <a:ext cx="438150" cy="2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3134328"/>
            <a:ext cx="219075" cy="268225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3137759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452670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Overskrift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MAKS. én linje</a:t>
            </a:r>
          </a:p>
        </p:txBody>
      </p:sp>
    </p:spTree>
    <p:extLst>
      <p:ext uri="{BB962C8B-B14F-4D97-AF65-F5344CB8AC3E}">
        <p14:creationId xmlns:p14="http://schemas.microsoft.com/office/powerpoint/2010/main" val="198217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222250"/>
            <a:ext cx="4093200" cy="637492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473933"/>
            <a:ext cx="4093200" cy="49891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1189192"/>
            <a:ext cx="4093200" cy="4273925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1220755"/>
            <a:ext cx="1683620" cy="20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punktopstilling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på teksten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(flere niveauer findes), </a:t>
            </a:r>
            <a:b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</a:b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brug ‘Forøg listeniveau’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dirty="0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dirty="0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For at få venstrestillet tekst uden punktopstilling, brug ‘Formindsk listeniveau’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078209"/>
            <a:ext cx="4572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2078210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3134327"/>
            <a:ext cx="438150" cy="2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3134328"/>
            <a:ext cx="219075" cy="268225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3137759"/>
            <a:ext cx="214465" cy="275967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2400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452670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Overskrift </a:t>
            </a:r>
            <a:b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</a:rPr>
              <a:t>MAKS. én linje</a:t>
            </a:r>
          </a:p>
        </p:txBody>
      </p:sp>
    </p:spTree>
    <p:extLst>
      <p:ext uri="{BB962C8B-B14F-4D97-AF65-F5344CB8AC3E}">
        <p14:creationId xmlns:p14="http://schemas.microsoft.com/office/powerpoint/2010/main" val="57232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532467"/>
            <a:ext cx="4093200" cy="1239117"/>
          </a:xfrm>
        </p:spPr>
        <p:txBody>
          <a:bodyPr/>
          <a:lstStyle>
            <a:lvl1pPr algn="r">
              <a:defRPr sz="2400" cap="all" baseline="0"/>
            </a:lvl1pPr>
          </a:lstStyle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8" name="TextBox 17"/>
          <p:cNvSpPr txBox="1">
            <a:spLocks noChangeArrowheads="1"/>
          </p:cNvSpPr>
          <p:nvPr userDrawn="1"/>
        </p:nvSpPr>
        <p:spPr bwMode="auto">
          <a:xfrm>
            <a:off x="-1764704" y="2416290"/>
            <a:ext cx="1683620" cy="14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Indsæt Navn 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800" noProof="1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Profession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000" noProof="1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noProof="1">
              <a:solidFill>
                <a:srgbClr val="000000">
                  <a:lumMod val="75000"/>
                  <a:lumOff val="25000"/>
                </a:srgbClr>
              </a:solidFill>
              <a:latin typeface="AU Passata"/>
              <a:cs typeface="Arial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000" noProof="1">
                <a:solidFill>
                  <a:srgbClr val="000000">
                    <a:lumMod val="75000"/>
                    <a:lumOff val="25000"/>
                  </a:srgbClr>
                </a:solidFill>
                <a:latin typeface="AU Passata"/>
                <a:cs typeface="Arial" charset="0"/>
              </a:rPr>
              <a:t>Data / Tekst 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473933"/>
            <a:ext cx="4093200" cy="49891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3508026"/>
            <a:ext cx="4093200" cy="2034117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5" y="2789535"/>
            <a:ext cx="4093200" cy="652675"/>
          </a:xfrm>
        </p:spPr>
        <p:txBody>
          <a:bodyPr/>
          <a:lstStyle>
            <a:lvl1pPr marL="0" indent="0" algn="r">
              <a:spcBef>
                <a:spcPts val="0"/>
              </a:spcBef>
              <a:buFontTx/>
              <a:buNone/>
              <a:defRPr sz="1600" cap="all" baseline="0"/>
            </a:lvl1pPr>
          </a:lstStyle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575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Bottom Rectangle"/>
          <p:cNvSpPr/>
          <p:nvPr/>
        </p:nvSpPr>
        <p:spPr>
          <a:xfrm>
            <a:off x="0" y="5635201"/>
            <a:ext cx="9144000" cy="1224492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59952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0C1E0A-682D-40DC-B1EA-26C007FDC330}" type="slidenum">
              <a:rPr lang="da-DK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29" name="White Rectangle"/>
          <p:cNvSpPr/>
          <p:nvPr/>
        </p:nvSpPr>
        <p:spPr>
          <a:xfrm>
            <a:off x="8360430" y="5870400"/>
            <a:ext cx="432000" cy="72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  <a:p>
            <a:pPr algn="ctr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3600" dirty="0">
              <a:solidFill>
                <a:srgbClr val="FFFFFF"/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2078567"/>
            <a:ext cx="8440739" cy="3384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6" name="SD_VAR_BssLogo"/>
          <p:cNvSpPr txBox="1"/>
          <p:nvPr userDrawn="1">
            <p:custDataLst>
              <p:tags r:id="rId22"/>
            </p:custDataLst>
          </p:nvPr>
        </p:nvSpPr>
        <p:spPr>
          <a:xfrm>
            <a:off x="954000" y="5764800"/>
            <a:ext cx="3600000" cy="820800"/>
          </a:xfrm>
          <a:prstGeom prst="rect">
            <a:avLst/>
          </a:prstGeom>
          <a:noFill/>
        </p:spPr>
        <p:txBody>
          <a:bodyPr wrap="square" lIns="0" tIns="0" rIns="0" bIns="18000" rtlCol="0" anchor="b" anchorCtr="0">
            <a:noAutofit/>
          </a:bodyPr>
          <a:lstStyle/>
          <a:p>
            <a:pPr fontAlgn="base">
              <a:lnSpc>
                <a:spcPts val="91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750" b="1" i="0" cap="all">
                <a:solidFill>
                  <a:srgbClr val="FFFFFF"/>
                </a:solidFill>
              </a:rPr>
              <a:t>SCHOOL OF BUSINESS AND SOCIAL SCIENCES</a:t>
            </a:r>
            <a:br>
              <a:rPr lang="en-US" sz="750" b="0" i="0" cap="all">
                <a:solidFill>
                  <a:srgbClr val="FFFFFF"/>
                </a:solidFill>
              </a:rPr>
            </a:br>
            <a:r>
              <a:rPr lang="en-US" sz="750" b="0" i="0" cap="all">
                <a:solidFill>
                  <a:srgbClr val="FFFFFF"/>
                </a:solidFill>
              </a:rPr>
              <a:t>Aarhus Universitet</a:t>
            </a:r>
            <a:endParaRPr lang="da-DK" sz="750" b="0" i="0" cap="all" dirty="0">
              <a:solidFill>
                <a:srgbClr val="FFFFFF"/>
              </a:solidFill>
            </a:endParaRPr>
          </a:p>
        </p:txBody>
      </p:sp>
      <p:sp>
        <p:nvSpPr>
          <p:cNvPr id="1027" name="Placeholder title"/>
          <p:cNvSpPr>
            <a:spLocks noGrp="1" noChangeArrowheads="1"/>
          </p:cNvSpPr>
          <p:nvPr>
            <p:ph type="title"/>
          </p:nvPr>
        </p:nvSpPr>
        <p:spPr bwMode="auto">
          <a:xfrm>
            <a:off x="352426" y="222252"/>
            <a:ext cx="8440737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4" name="SD_USR_Titl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1" name="SD_FLD_DocumentDate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600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1296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cap="all" dirty="0">
              <a:solidFill>
                <a:srgbClr val="FFFFFF"/>
              </a:solidFill>
            </a:endParaRPr>
          </a:p>
        </p:txBody>
      </p:sp>
      <p:sp>
        <p:nvSpPr>
          <p:cNvPr id="22" name="SD_USR_Name"/>
          <p:cNvSpPr txBox="1">
            <a:spLocks noChangeArrowheads="1"/>
          </p:cNvSpPr>
          <p:nvPr userDrawn="1"/>
        </p:nvSpPr>
        <p:spPr bwMode="auto">
          <a:xfrm>
            <a:off x="4748456" y="5764800"/>
            <a:ext cx="2237395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da-DK" sz="800" b="1" cap="all" dirty="0">
              <a:solidFill>
                <a:srgbClr val="FFFFFF"/>
              </a:solidFill>
            </a:endParaRPr>
          </a:p>
        </p:txBody>
      </p:sp>
      <p:sp>
        <p:nvSpPr>
          <p:cNvPr id="15" name="Pladsholder til tekst logo"/>
          <p:cNvSpPr txBox="1">
            <a:spLocks/>
          </p:cNvSpPr>
          <p:nvPr userDrawn="1"/>
        </p:nvSpPr>
        <p:spPr>
          <a:xfrm>
            <a:off x="374400" y="5764800"/>
            <a:ext cx="504000" cy="8208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87D1F4"/>
              </a:buClr>
            </a:pPr>
            <a:r>
              <a:rPr lang="da-DK" sz="4000" kern="0" dirty="0">
                <a:solidFill>
                  <a:srgbClr val="FFFFFF"/>
                </a:solidFill>
                <a:latin typeface="AU Logo" panose="050B0500000000020004" pitchFamily="34" charset="2"/>
              </a:rPr>
              <a:t>2</a:t>
            </a:r>
          </a:p>
        </p:txBody>
      </p:sp>
      <p:sp>
        <p:nvSpPr>
          <p:cNvPr id="12" name="SD_FLD_Event"/>
          <p:cNvSpPr txBox="1">
            <a:spLocks noChangeArrowheads="1"/>
          </p:cNvSpPr>
          <p:nvPr userDrawn="1"/>
        </p:nvSpPr>
        <p:spPr bwMode="auto">
          <a:xfrm>
            <a:off x="7045890" y="5764800"/>
            <a:ext cx="1749940" cy="820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0" rIns="0" bIns="244800" anchor="b" anchorCtr="0">
            <a:noAutofit/>
          </a:bodyPr>
          <a:lstStyle/>
          <a:p>
            <a:pPr algn="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  <a:defRPr/>
            </a:pPr>
            <a:endParaRPr lang="en-GB" sz="800" b="1" cap="all" dirty="0">
              <a:solidFill>
                <a:srgbClr val="FFFFFF"/>
              </a:solidFill>
            </a:endParaRPr>
          </a:p>
        </p:txBody>
      </p:sp>
      <p:sp>
        <p:nvSpPr>
          <p:cNvPr id="13" name="SD_OFF_LogoNiveau1" hidden="1"/>
          <p:cNvSpPr/>
          <p:nvPr userDrawn="1"/>
        </p:nvSpPr>
        <p:spPr bwMode="auto">
          <a:xfrm>
            <a:off x="683568" y="68628"/>
            <a:ext cx="8114914" cy="618631"/>
          </a:xfrm>
          <a:prstGeom prst="rect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3600" dirty="0">
                <a:solidFill>
                  <a:srgbClr val="000000"/>
                </a:solidFill>
              </a:rPr>
              <a:t>School of Business and Social Sciences</a:t>
            </a:r>
            <a:endParaRPr lang="da-DK" sz="1600" dirty="0">
              <a:solidFill>
                <a:srgbClr val="000000"/>
              </a:solidFill>
            </a:endParaRPr>
          </a:p>
        </p:txBody>
      </p:sp>
      <p:sp>
        <p:nvSpPr>
          <p:cNvPr id="17" name="SD_OFF_LogoNiveau2" hidden="1"/>
          <p:cNvSpPr/>
          <p:nvPr userDrawn="1"/>
        </p:nvSpPr>
        <p:spPr bwMode="auto">
          <a:xfrm>
            <a:off x="2699792" y="68628"/>
            <a:ext cx="3824252" cy="618631"/>
          </a:xfrm>
          <a:prstGeom prst="rect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3600" dirty="0">
                <a:solidFill>
                  <a:srgbClr val="000000"/>
                </a:solidFill>
              </a:rPr>
              <a:t>Aarhus Universitet</a:t>
            </a:r>
            <a:endParaRPr lang="da-DK" sz="1600" dirty="0">
              <a:solidFill>
                <a:srgbClr val="000000"/>
              </a:solidFill>
            </a:endParaRPr>
          </a:p>
        </p:txBody>
      </p:sp>
      <p:sp>
        <p:nvSpPr>
          <p:cNvPr id="18" name="SD_OFF_LogoNiveau3" hidden="1"/>
          <p:cNvSpPr/>
          <p:nvPr userDrawn="1"/>
        </p:nvSpPr>
        <p:spPr bwMode="auto">
          <a:xfrm>
            <a:off x="4716017" y="53583"/>
            <a:ext cx="184731" cy="326243"/>
          </a:xfrm>
          <a:prstGeom prst="rect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da-DK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ftr="0" dt="0"/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2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SzPct val="75000"/>
        <a:buFont typeface="Calibri" panose="020F0502020204030204" pitchFamily="34" charset="0"/>
        <a:buChar char="​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2pPr>
      <a:lvl3pPr marL="648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SzPct val="100000"/>
        <a:buFont typeface="AU Passata" panose="020B0503030502030804" pitchFamily="34" charset="0"/>
        <a:buChar char="›"/>
        <a:defRPr sz="1600">
          <a:solidFill>
            <a:srgbClr val="000000"/>
          </a:solidFill>
          <a:latin typeface="+mn-lt"/>
        </a:defRPr>
      </a:lvl3pPr>
      <a:lvl4pPr marL="972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SzPct val="100000"/>
        <a:buFont typeface="AU Passata" panose="020B0503030502030804" pitchFamily="34" charset="0"/>
        <a:buChar char="›"/>
        <a:defRPr sz="1600">
          <a:solidFill>
            <a:srgbClr val="000000"/>
          </a:solidFill>
          <a:latin typeface="+mn-lt"/>
        </a:defRPr>
      </a:lvl4pPr>
      <a:lvl5pPr marL="1296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SzPct val="100000"/>
        <a:buFont typeface="AU Passata" panose="020B0503030502030804" pitchFamily="34" charset="0"/>
        <a:buChar char="›"/>
        <a:defRPr sz="1600">
          <a:solidFill>
            <a:srgbClr val="000000"/>
          </a:solidFill>
          <a:latin typeface="+mn-lt"/>
        </a:defRPr>
      </a:lvl5pPr>
      <a:lvl6pPr marL="1620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Font typeface="AU Passata" pitchFamily="34" charset="0"/>
        <a:buChar char="›"/>
        <a:defRPr sz="1600">
          <a:solidFill>
            <a:srgbClr val="000000"/>
          </a:solidFill>
          <a:latin typeface="+mn-lt"/>
        </a:defRPr>
      </a:lvl6pPr>
      <a:lvl7pPr marL="194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Font typeface="AU Passata" panose="020B0503030502030804" pitchFamily="34" charset="0"/>
        <a:buChar char="›"/>
        <a:defRPr sz="1600">
          <a:solidFill>
            <a:srgbClr val="000000"/>
          </a:solidFill>
          <a:latin typeface="+mn-lt"/>
        </a:defRPr>
      </a:lvl7pPr>
      <a:lvl8pPr marL="2268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Font typeface="AU Passata" pitchFamily="34" charset="0"/>
        <a:buChar char="›"/>
        <a:defRPr sz="1600">
          <a:solidFill>
            <a:srgbClr val="000000"/>
          </a:solidFill>
          <a:latin typeface="+mn-lt"/>
        </a:defRPr>
      </a:lvl8pPr>
      <a:lvl9pPr marL="2592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bg2"/>
        </a:buClr>
        <a:buFont typeface="AU Passata" pitchFamily="34" charset="0"/>
        <a:buChar char="›"/>
        <a:defRPr sz="1600">
          <a:solidFill>
            <a:srgbClr val="00000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69730" y="2204864"/>
            <a:ext cx="7920880" cy="818686"/>
          </a:xfrm>
        </p:spPr>
        <p:txBody>
          <a:bodyPr/>
          <a:lstStyle/>
          <a:p>
            <a:pPr algn="ctr"/>
            <a:r>
              <a:rPr lang="en-US" sz="2800" dirty="0"/>
              <a:t>Opening the black box of national research performance</a:t>
            </a:r>
            <a:endParaRPr lang="da-DK" sz="2400" dirty="0"/>
          </a:p>
        </p:txBody>
      </p:sp>
      <p:sp>
        <p:nvSpPr>
          <p:cNvPr id="2" name="Tekstboks 1"/>
          <p:cNvSpPr txBox="1"/>
          <p:nvPr/>
        </p:nvSpPr>
        <p:spPr>
          <a:xfrm>
            <a:off x="1793866" y="3645024"/>
            <a:ext cx="5472608" cy="8917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400" dirty="0">
                <a:solidFill>
                  <a:srgbClr val="FFFFFF"/>
                </a:solidFill>
              </a:rPr>
              <a:t>Kaare Aagaard, Jesper W. Schneider  &amp; Thed van </a:t>
            </a:r>
            <a:r>
              <a:rPr lang="da-DK" sz="1400" dirty="0" err="1">
                <a:solidFill>
                  <a:srgbClr val="FFFFFF"/>
                </a:solidFill>
              </a:rPr>
              <a:t>Leeuwen</a:t>
            </a:r>
            <a:endParaRPr lang="da-DK" sz="1400" dirty="0">
              <a:solidFill>
                <a:srgbClr val="FFFFFF"/>
              </a:solidFill>
            </a:endParaRP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400" dirty="0">
                <a:solidFill>
                  <a:srgbClr val="FFFFFF"/>
                </a:solidFill>
              </a:rPr>
              <a:t> </a:t>
            </a: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endParaRPr lang="en-US" sz="1100" b="1" dirty="0">
              <a:solidFill>
                <a:srgbClr val="FFFFFF"/>
              </a:solidFill>
            </a:endParaRP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1100" b="1" dirty="0">
                <a:solidFill>
                  <a:srgbClr val="FFFFFF"/>
                </a:solidFill>
              </a:rPr>
              <a:t>Centre for Research Quality and Policy Impact Studies </a:t>
            </a: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en-US" sz="1100" b="1" dirty="0">
                <a:solidFill>
                  <a:srgbClr val="FFFFFF"/>
                </a:solidFill>
              </a:rPr>
              <a:t>(R-Quest) </a:t>
            </a:r>
            <a:endParaRPr lang="da-DK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4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52426" y="112783"/>
            <a:ext cx="8440737" cy="583763"/>
          </a:xfrm>
        </p:spPr>
        <p:txBody>
          <a:bodyPr/>
          <a:lstStyle/>
          <a:p>
            <a:pPr algn="ctr"/>
            <a:r>
              <a:rPr lang="da-DK" sz="2400" dirty="0"/>
              <a:t>Web of science </a:t>
            </a:r>
            <a:r>
              <a:rPr lang="da-DK" sz="2400" dirty="0" err="1"/>
              <a:t>coverage</a:t>
            </a:r>
            <a:r>
              <a:rPr lang="da-DK" sz="2400" dirty="0"/>
              <a:t>  (</a:t>
            </a:r>
            <a:r>
              <a:rPr lang="da-DK" sz="2400" dirty="0" err="1"/>
              <a:t>denmark</a:t>
            </a:r>
            <a:r>
              <a:rPr lang="da-DK" sz="2400" dirty="0"/>
              <a:t>)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635806427"/>
              </p:ext>
            </p:extLst>
          </p:nvPr>
        </p:nvGraphicFramePr>
        <p:xfrm>
          <a:off x="1043608" y="980728"/>
          <a:ext cx="7848872" cy="458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5406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40737" cy="518451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factors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46980" y="1412776"/>
            <a:ext cx="8448849" cy="4050341"/>
          </a:xfrm>
        </p:spPr>
        <p:txBody>
          <a:bodyPr/>
          <a:lstStyle/>
          <a:p>
            <a:pPr>
              <a:buNone/>
            </a:pP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Researchers/research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part of national and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embedded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in (international)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communities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. Performance is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da-DK" sz="21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da-DK" sz="2100" dirty="0">
                <a:latin typeface="Arial" panose="020B0604020202020204" pitchFamily="34" charset="0"/>
                <a:cs typeface="Arial" panose="020B0604020202020204" pitchFamily="34" charset="0"/>
              </a:rPr>
              <a:t> systems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8042880"/>
              </p:ext>
            </p:extLst>
          </p:nvPr>
        </p:nvGraphicFramePr>
        <p:xfrm>
          <a:off x="899592" y="2708920"/>
          <a:ext cx="432048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lipse 4"/>
          <p:cNvSpPr/>
          <p:nvPr/>
        </p:nvSpPr>
        <p:spPr bwMode="auto">
          <a:xfrm>
            <a:off x="971600" y="4435791"/>
            <a:ext cx="7704856" cy="108012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5652120" y="4683463"/>
            <a:ext cx="2232248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2000" b="1" dirty="0">
                <a:latin typeface="+mn-lt"/>
              </a:rPr>
              <a:t>Knowledge </a:t>
            </a:r>
            <a:r>
              <a:rPr lang="da-DK" sz="2000" b="1" dirty="0" err="1">
                <a:latin typeface="+mn-lt"/>
              </a:rPr>
              <a:t>networks</a:t>
            </a:r>
            <a:endParaRPr lang="da-DK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684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40737" cy="792088"/>
          </a:xfrm>
        </p:spPr>
        <p:txBody>
          <a:bodyPr/>
          <a:lstStyle/>
          <a:p>
            <a:pPr algn="ctr"/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dynamics of the global knowledge production system 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44316" y="1412776"/>
            <a:ext cx="8448849" cy="412267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Science as a self-organizing network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Preferential attachment, cumulative advantage and gate-keeper mechanisms work to sustain and strengthen stratification at individual, institutional and national levels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Strong historical component (formative moments and path dependency)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Examination of these issues by combining bibliometric network analysis with qualitative historical approaches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386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6981" y="332657"/>
            <a:ext cx="8440737" cy="638464"/>
          </a:xfrm>
        </p:spPr>
        <p:txBody>
          <a:bodyPr/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Policy factors?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magic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national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configurations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system performance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reductionistic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explanations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interplay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policy factors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Stable and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performance, but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factors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explanations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: Policy-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centered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missing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91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6" y="356660"/>
            <a:ext cx="8440737" cy="768084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not matter (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) for 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part of national systems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95536" y="1556792"/>
            <a:ext cx="8448849" cy="402666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DK 60% of citations within each field given to top 10% of all publications: Thus, only a limited part of the overall system determines the overall national ranking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top 10 publications are international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Less affected by national policy changes: variety of external funding sources, autonomy, access to international networks, cumulative advantages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Clinical medicine constitutes a large part of the research covered by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but is in many countries partly detached from the general science policy framework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493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6" y="356660"/>
            <a:ext cx="8440737" cy="518451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policy still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all…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44316" y="1412776"/>
            <a:ext cx="8448849" cy="4026661"/>
          </a:xfrm>
        </p:spPr>
        <p:txBody>
          <a:bodyPr/>
          <a:lstStyle/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In the rest of the science system policy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have a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particular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scarce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ressource</a:t>
            </a: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problems/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theories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mainstream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indicator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as an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a policy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mechanism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for the elite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layer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quite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influential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for the rest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But policy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real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parts of the system if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look at the long term – in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particular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generations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24686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6981" y="452669"/>
            <a:ext cx="8440737" cy="518451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Concluding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remarks 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38871" y="1412777"/>
            <a:ext cx="8448849" cy="403244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for a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broad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approach to studies of national research performance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Overemphasis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on policy as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causal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factor and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neglect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dependent and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self-reinforcing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nature of the global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database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longitudinal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studies</a:t>
            </a:r>
          </a:p>
          <a:p>
            <a:pPr>
              <a:buNone/>
            </a:pP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da-DK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endParaRPr lang="da-DK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do not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all parts of national systems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uniformly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segments of the science system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the elite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layer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science system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attention to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and gate-keeper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3671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989016" y="2653040"/>
            <a:ext cx="7159345" cy="467820"/>
          </a:xfrm>
        </p:spPr>
        <p:txBody>
          <a:bodyPr/>
          <a:lstStyle/>
          <a:p>
            <a:pPr algn="ctr"/>
            <a:r>
              <a:rPr lang="da-DK" sz="3200" dirty="0" err="1"/>
              <a:t>Thank</a:t>
            </a:r>
            <a:r>
              <a:rPr lang="da-DK" sz="3200" dirty="0"/>
              <a:t> </a:t>
            </a:r>
            <a:r>
              <a:rPr lang="da-DK" sz="3200" dirty="0" err="1"/>
              <a:t>you</a:t>
            </a:r>
            <a:r>
              <a:rPr lang="da-DK" sz="3200" dirty="0"/>
              <a:t> for </a:t>
            </a:r>
            <a:r>
              <a:rPr lang="da-DK" sz="3200" dirty="0" err="1"/>
              <a:t>your</a:t>
            </a:r>
            <a:r>
              <a:rPr lang="da-DK" sz="3200" dirty="0"/>
              <a:t> attention!</a:t>
            </a:r>
          </a:p>
        </p:txBody>
      </p:sp>
    </p:spTree>
    <p:extLst>
      <p:ext uri="{BB962C8B-B14F-4D97-AF65-F5344CB8AC3E}">
        <p14:creationId xmlns:p14="http://schemas.microsoft.com/office/powerpoint/2010/main" val="197619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46981" y="260648"/>
            <a:ext cx="8440737" cy="710473"/>
          </a:xfrm>
        </p:spPr>
        <p:txBody>
          <a:bodyPr/>
          <a:lstStyle/>
          <a:p>
            <a:pPr algn="ctr"/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ladsholder til indhold 1"/>
          <p:cNvSpPr>
            <a:spLocks noGrp="1"/>
          </p:cNvSpPr>
          <p:nvPr>
            <p:ph type="body" sz="quarter" idx="13"/>
          </p:nvPr>
        </p:nvSpPr>
        <p:spPr>
          <a:xfrm>
            <a:off x="346980" y="1412777"/>
            <a:ext cx="8448849" cy="3930651"/>
          </a:xfrm>
        </p:spPr>
        <p:txBody>
          <a:bodyPr/>
          <a:lstStyle/>
          <a:p>
            <a:pPr>
              <a:buNone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on Strand 2a of the R-Quest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Longstanding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steadily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performance of nations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Discussions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developments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in UK (1980s), Australia (1990s), US (2000s) and more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recently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in Scandinavia.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, most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studies of national research performance have a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severe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kstboks 2"/>
          <p:cNvSpPr txBox="1"/>
          <p:nvPr/>
        </p:nvSpPr>
        <p:spPr>
          <a:xfrm>
            <a:off x="611560" y="332656"/>
            <a:ext cx="7920880" cy="8186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2800" b="1" dirty="0"/>
              <a:t>How do we understand and explain national research performance?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55574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6" y="222251"/>
            <a:ext cx="8440737" cy="614461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most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studies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299615" y="1412776"/>
            <a:ext cx="8448849" cy="3849373"/>
          </a:xfrm>
        </p:spPr>
        <p:txBody>
          <a:bodyPr/>
          <a:lstStyle/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The dominant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: ”Policy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matters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” or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on performance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performance measures at face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 2) Insufficient attention to the temporal dimension </a:t>
            </a:r>
          </a:p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 3) Over-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emphasis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on policy factors as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causal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 4)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Neglects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of the global </a:t>
            </a:r>
            <a:r>
              <a:rPr lang="da-DK" sz="20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</a:p>
        </p:txBody>
      </p:sp>
      <p:graphicFrame>
        <p:nvGraphicFramePr>
          <p:cNvPr id="4" name="Pladsholder til indhold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640329"/>
              </p:ext>
            </p:extLst>
          </p:nvPr>
        </p:nvGraphicFramePr>
        <p:xfrm>
          <a:off x="1187624" y="2060848"/>
          <a:ext cx="669674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742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Chart 1"/>
          <p:cNvGraphicFramePr>
            <a:graphicFrameLocks noGrp="1"/>
          </p:cNvGraphicFramePr>
          <p:nvPr>
            <p:ph type="pic" sz="quarter" idx="11"/>
            <p:extLst>
              <p:ext uri="{D42A27DB-BD31-4B8C-83A1-F6EECF244321}">
                <p14:modId xmlns:p14="http://schemas.microsoft.com/office/powerpoint/2010/main" val="1863783559"/>
              </p:ext>
            </p:extLst>
          </p:nvPr>
        </p:nvGraphicFramePr>
        <p:xfrm>
          <a:off x="352425" y="764704"/>
          <a:ext cx="810800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84150"/>
            <a:ext cx="8440738" cy="536575"/>
          </a:xfrm>
        </p:spPr>
        <p:txBody>
          <a:bodyPr/>
          <a:lstStyle/>
          <a:p>
            <a:pPr algn="ctr"/>
            <a:r>
              <a:rPr lang="da-DK" sz="2400" dirty="0"/>
              <a:t>A Danish </a:t>
            </a:r>
            <a:r>
              <a:rPr lang="da-DK" sz="2400" dirty="0" err="1"/>
              <a:t>Miracle</a:t>
            </a:r>
            <a:r>
              <a:rPr lang="da-DK" sz="2400" dirty="0"/>
              <a:t>?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1619672" y="1650073"/>
            <a:ext cx="432048" cy="14908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3347864" y="3717032"/>
            <a:ext cx="648072" cy="93610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 flipH="1">
            <a:off x="2731420" y="2395520"/>
            <a:ext cx="400420" cy="745448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kstboks 4"/>
          <p:cNvSpPr txBox="1"/>
          <p:nvPr/>
        </p:nvSpPr>
        <p:spPr>
          <a:xfrm>
            <a:off x="1187624" y="1124744"/>
            <a:ext cx="2016224" cy="4678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latin typeface="+mn-lt"/>
              </a:rPr>
              <a:t>A </a:t>
            </a:r>
            <a:r>
              <a:rPr lang="da-DK" sz="1600" dirty="0" err="1">
                <a:latin typeface="+mn-lt"/>
              </a:rPr>
              <a:t>number</a:t>
            </a:r>
            <a:r>
              <a:rPr lang="da-DK" sz="1600" dirty="0">
                <a:latin typeface="+mn-lt"/>
              </a:rPr>
              <a:t> of </a:t>
            </a:r>
            <a:r>
              <a:rPr lang="da-DK" sz="1600" dirty="0" err="1">
                <a:latin typeface="+mn-lt"/>
              </a:rPr>
              <a:t>systemic</a:t>
            </a:r>
            <a:r>
              <a:rPr lang="da-DK" sz="1600" dirty="0">
                <a:latin typeface="+mn-lt"/>
              </a:rPr>
              <a:t> </a:t>
            </a:r>
            <a:r>
              <a:rPr lang="da-DK" sz="1600" dirty="0" err="1">
                <a:latin typeface="+mn-lt"/>
              </a:rPr>
              <a:t>imbalancess</a:t>
            </a:r>
            <a:endParaRPr lang="da-DK" sz="1600" dirty="0">
              <a:latin typeface="+mn-lt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2731420" y="2006726"/>
            <a:ext cx="1152128" cy="233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da-DK" sz="1600" dirty="0" err="1">
                <a:latin typeface="+mn-lt"/>
              </a:rPr>
              <a:t>PhD</a:t>
            </a:r>
            <a:r>
              <a:rPr lang="da-DK" sz="1600" dirty="0">
                <a:latin typeface="+mn-lt"/>
              </a:rPr>
              <a:t>-reform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3307484" y="4797152"/>
            <a:ext cx="1584176" cy="4678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da-DK" sz="1600" dirty="0">
                <a:latin typeface="+mn-lt"/>
              </a:rPr>
              <a:t>Excellence </a:t>
            </a:r>
            <a:r>
              <a:rPr lang="da-DK" sz="1600" dirty="0" err="1">
                <a:latin typeface="+mn-lt"/>
              </a:rPr>
              <a:t>funding</a:t>
            </a:r>
            <a:r>
              <a:rPr lang="da-DK" sz="1600" dirty="0">
                <a:latin typeface="+mn-lt"/>
              </a:rPr>
              <a:t> </a:t>
            </a:r>
            <a:r>
              <a:rPr lang="da-DK" sz="1600" dirty="0" err="1">
                <a:latin typeface="+mn-lt"/>
              </a:rPr>
              <a:t>initiative</a:t>
            </a:r>
            <a:endParaRPr lang="da-DK" sz="1600" dirty="0">
              <a:latin typeface="+mn-lt"/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5328084" y="4040836"/>
            <a:ext cx="1800200" cy="4678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latin typeface="+mn-lt"/>
              </a:rPr>
              <a:t>Long term stable </a:t>
            </a:r>
            <a:r>
              <a:rPr lang="da-DK" sz="1600" dirty="0" err="1">
                <a:latin typeface="+mn-lt"/>
              </a:rPr>
              <a:t>funding</a:t>
            </a:r>
            <a:r>
              <a:rPr lang="da-DK" sz="1600" dirty="0">
                <a:latin typeface="+mn-lt"/>
              </a:rPr>
              <a:t> </a:t>
            </a:r>
            <a:r>
              <a:rPr lang="da-DK" sz="1600" dirty="0" err="1">
                <a:latin typeface="+mn-lt"/>
              </a:rPr>
              <a:t>conditions</a:t>
            </a:r>
            <a:endParaRPr lang="da-DK" sz="1600" dirty="0">
              <a:latin typeface="+mn-lt"/>
            </a:endParaRPr>
          </a:p>
        </p:txBody>
      </p:sp>
      <p:cxnSp>
        <p:nvCxnSpPr>
          <p:cNvPr id="20" name="Lige pilforbindelse 19"/>
          <p:cNvCxnSpPr/>
          <p:nvPr/>
        </p:nvCxnSpPr>
        <p:spPr bwMode="auto">
          <a:xfrm flipH="1" flipV="1">
            <a:off x="4788024" y="3258643"/>
            <a:ext cx="1440160" cy="674413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kstboks 22"/>
          <p:cNvSpPr txBox="1"/>
          <p:nvPr/>
        </p:nvSpPr>
        <p:spPr>
          <a:xfrm>
            <a:off x="611560" y="6093296"/>
            <a:ext cx="8064896" cy="2046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1400" i="1" dirty="0"/>
              <a:t>Fig. 1: Development in MNCS for  Denmark, 3-year overlapping periods, fractionalized counting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4644008" y="1475608"/>
            <a:ext cx="1224136" cy="2339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da-DK" sz="1600" dirty="0" err="1">
                <a:latin typeface="+mn-lt"/>
              </a:rPr>
              <a:t>Mergers</a:t>
            </a:r>
            <a:endParaRPr lang="en-US" sz="1600" dirty="0">
              <a:latin typeface="+mn-lt"/>
            </a:endParaRPr>
          </a:p>
        </p:txBody>
      </p:sp>
      <p:cxnSp>
        <p:nvCxnSpPr>
          <p:cNvPr id="7" name="Lige pilforbindelse 6"/>
          <p:cNvCxnSpPr/>
          <p:nvPr/>
        </p:nvCxnSpPr>
        <p:spPr bwMode="auto">
          <a:xfrm>
            <a:off x="5256076" y="1844824"/>
            <a:ext cx="612068" cy="550696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998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345971" y="222252"/>
            <a:ext cx="8440737" cy="614461"/>
          </a:xfrm>
        </p:spPr>
        <p:txBody>
          <a:bodyPr/>
          <a:lstStyle/>
          <a:p>
            <a:pPr algn="ctr"/>
            <a:br>
              <a:rPr lang="da-DK" dirty="0"/>
            </a:br>
            <a:r>
              <a:rPr lang="da-DK" dirty="0"/>
              <a:t> </a:t>
            </a:r>
            <a:br>
              <a:rPr lang="da-DK" dirty="0"/>
            </a:br>
            <a:r>
              <a:rPr lang="da-DK" sz="2400" dirty="0"/>
              <a:t>Developments in national research performance</a:t>
            </a:r>
            <a:endParaRPr lang="da-DK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57" y="932724"/>
            <a:ext cx="7750894" cy="5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boks 5"/>
          <p:cNvSpPr txBox="1"/>
          <p:nvPr/>
        </p:nvSpPr>
        <p:spPr>
          <a:xfrm>
            <a:off x="659557" y="6213311"/>
            <a:ext cx="7750894" cy="17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200" dirty="0">
                <a:solidFill>
                  <a:srgbClr val="000000"/>
                </a:solidFill>
              </a:rPr>
              <a:t>Fig. 2: </a:t>
            </a:r>
            <a:r>
              <a:rPr lang="en-US" sz="1200" dirty="0">
                <a:solidFill>
                  <a:srgbClr val="000000"/>
                </a:solidFill>
              </a:rPr>
              <a:t>Development in MNCS for 20 selected countries, 3-year overlapping periods, fractionalized counting</a:t>
            </a:r>
            <a:endParaRPr lang="da-DK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6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67546" y="222252"/>
            <a:ext cx="8208911" cy="614461"/>
          </a:xfrm>
        </p:spPr>
        <p:txBody>
          <a:bodyPr/>
          <a:lstStyle/>
          <a:p>
            <a:pPr algn="ctr"/>
            <a:br>
              <a:rPr lang="da-DK" dirty="0"/>
            </a:br>
            <a:r>
              <a:rPr lang="da-DK" dirty="0"/>
              <a:t> </a:t>
            </a:r>
            <a:br>
              <a:rPr lang="da-DK" dirty="0"/>
            </a:br>
            <a:r>
              <a:rPr lang="da-DK" sz="2400" dirty="0"/>
              <a:t>Developments in national research performance</a:t>
            </a:r>
            <a:endParaRPr lang="da-DK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93" y="1028733"/>
            <a:ext cx="7920880" cy="480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603596" y="6021290"/>
            <a:ext cx="7928847" cy="17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200" dirty="0">
                <a:solidFill>
                  <a:srgbClr val="000000"/>
                </a:solidFill>
              </a:rPr>
              <a:t>Fig. 3: Changes in positions from 1980-1982 to 2012-2014 for 20 </a:t>
            </a:r>
            <a:r>
              <a:rPr lang="da-DK" sz="1200" dirty="0" err="1">
                <a:solidFill>
                  <a:srgbClr val="000000"/>
                </a:solidFill>
              </a:rPr>
              <a:t>selected</a:t>
            </a:r>
            <a:r>
              <a:rPr lang="da-DK" sz="1200" dirty="0">
                <a:solidFill>
                  <a:srgbClr val="000000"/>
                </a:solidFill>
              </a:rPr>
              <a:t> </a:t>
            </a:r>
            <a:r>
              <a:rPr lang="da-DK" sz="1200" dirty="0" err="1">
                <a:solidFill>
                  <a:srgbClr val="000000"/>
                </a:solidFill>
              </a:rPr>
              <a:t>countries</a:t>
            </a:r>
            <a:r>
              <a:rPr lang="da-DK" sz="1200" dirty="0">
                <a:solidFill>
                  <a:srgbClr val="000000"/>
                </a:solidFill>
              </a:rPr>
              <a:t> (</a:t>
            </a:r>
            <a:r>
              <a:rPr lang="da-DK" sz="1200" dirty="0" err="1">
                <a:solidFill>
                  <a:srgbClr val="000000"/>
                </a:solidFill>
              </a:rPr>
              <a:t>based</a:t>
            </a:r>
            <a:r>
              <a:rPr lang="da-DK" sz="1200" dirty="0">
                <a:solidFill>
                  <a:srgbClr val="000000"/>
                </a:solidFill>
              </a:rPr>
              <a:t> on </a:t>
            </a:r>
            <a:r>
              <a:rPr lang="da-DK" sz="1200" dirty="0" err="1">
                <a:solidFill>
                  <a:srgbClr val="000000"/>
                </a:solidFill>
              </a:rPr>
              <a:t>Figure</a:t>
            </a:r>
            <a:r>
              <a:rPr lang="da-DK" sz="1200" dirty="0">
                <a:solidFill>
                  <a:srgbClr val="000000"/>
                </a:solidFill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58617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6" y="222251"/>
            <a:ext cx="8440737" cy="614461"/>
          </a:xfrm>
        </p:spPr>
        <p:txBody>
          <a:bodyPr/>
          <a:lstStyle/>
          <a:p>
            <a:pPr algn="ctr"/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52426" y="1412777"/>
            <a:ext cx="8448849" cy="3930651"/>
          </a:xfrm>
        </p:spPr>
        <p:txBody>
          <a:bodyPr/>
          <a:lstStyle/>
          <a:p>
            <a:pPr>
              <a:buNone/>
            </a:pP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</a:p>
          <a:p>
            <a:pPr marL="457200" indent="-457200">
              <a:buAutoNum type="arabicParenR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Remarkable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stratification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the global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hierarchy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Same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nations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throughout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despite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fundamental differences in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configurations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a-DK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Indication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database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750" lvl="1" indent="-285750">
              <a:buFont typeface="Wingdings" panose="05000000000000000000" pitchFamily="2" charset="2"/>
              <a:buChar char="§"/>
            </a:pP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Indication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linked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to policy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configurations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07081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3596" y="260648"/>
            <a:ext cx="8440737" cy="614461"/>
          </a:xfrm>
        </p:spPr>
        <p:txBody>
          <a:bodyPr/>
          <a:lstStyle/>
          <a:p>
            <a:pPr algn="ctr"/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A More </a:t>
            </a:r>
            <a:r>
              <a:rPr lang="da-DK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comprehensive</a:t>
            </a:r>
            <a:r>
              <a:rPr lang="da-DK" sz="2400" dirty="0">
                <a:latin typeface="Arial" panose="020B0604020202020204" pitchFamily="34" charset="0"/>
                <a:cs typeface="Arial" panose="020B0604020202020204" pitchFamily="34" charset="0"/>
              </a:rPr>
              <a:t> approach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35487" y="1406424"/>
            <a:ext cx="8448849" cy="4146352"/>
          </a:xfrm>
        </p:spPr>
        <p:txBody>
          <a:bodyPr/>
          <a:lstStyle/>
          <a:p>
            <a:pPr>
              <a:buNone/>
            </a:pP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To understand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aggregated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performance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developments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partly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subsystems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attention to the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interaction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da-DK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8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endParaRPr lang="da-D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Pladsholder til indhold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855768"/>
              </p:ext>
            </p:extLst>
          </p:nvPr>
        </p:nvGraphicFramePr>
        <p:xfrm>
          <a:off x="1010792" y="3044959"/>
          <a:ext cx="6696744" cy="2258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1079612" y="2329949"/>
            <a:ext cx="1512168" cy="5262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interdependence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policy-elements</a:t>
            </a:r>
          </a:p>
        </p:txBody>
      </p:sp>
      <p:cxnSp>
        <p:nvCxnSpPr>
          <p:cNvPr id="7" name="Lige pilforbindelse 6"/>
          <p:cNvCxnSpPr/>
          <p:nvPr/>
        </p:nvCxnSpPr>
        <p:spPr bwMode="auto">
          <a:xfrm>
            <a:off x="1835696" y="3103844"/>
            <a:ext cx="0" cy="363097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kstboks 7"/>
          <p:cNvSpPr txBox="1"/>
          <p:nvPr/>
        </p:nvSpPr>
        <p:spPr>
          <a:xfrm>
            <a:off x="2832163" y="2343227"/>
            <a:ext cx="1368152" cy="5262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 system as a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-organising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Lige pilforbindelse 9"/>
          <p:cNvCxnSpPr/>
          <p:nvPr/>
        </p:nvCxnSpPr>
        <p:spPr bwMode="auto">
          <a:xfrm>
            <a:off x="3512679" y="3103841"/>
            <a:ext cx="0" cy="388419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Lige pilforbindelse 11"/>
          <p:cNvCxnSpPr/>
          <p:nvPr/>
        </p:nvCxnSpPr>
        <p:spPr bwMode="auto">
          <a:xfrm>
            <a:off x="5152628" y="3091181"/>
            <a:ext cx="0" cy="388419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kstboks 12"/>
          <p:cNvSpPr txBox="1"/>
          <p:nvPr/>
        </p:nvSpPr>
        <p:spPr>
          <a:xfrm>
            <a:off x="4427984" y="2356088"/>
            <a:ext cx="1440160" cy="5262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</a:t>
            </a:r>
            <a:r>
              <a:rPr lang="da-DK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</a:t>
            </a:r>
            <a:endParaRPr lang="da-DK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Lige pilforbindelse 16"/>
          <p:cNvCxnSpPr/>
          <p:nvPr/>
        </p:nvCxnSpPr>
        <p:spPr bwMode="auto">
          <a:xfrm flipV="1">
            <a:off x="1835696" y="4812810"/>
            <a:ext cx="0" cy="414647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Lige forbindelse 18"/>
          <p:cNvCxnSpPr/>
          <p:nvPr/>
        </p:nvCxnSpPr>
        <p:spPr bwMode="auto">
          <a:xfrm>
            <a:off x="1835696" y="5227455"/>
            <a:ext cx="3384376" cy="0"/>
          </a:xfrm>
          <a:prstGeom prst="line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Lige forbindelse 20"/>
          <p:cNvCxnSpPr/>
          <p:nvPr/>
        </p:nvCxnSpPr>
        <p:spPr bwMode="auto">
          <a:xfrm>
            <a:off x="5220072" y="4836936"/>
            <a:ext cx="0" cy="384043"/>
          </a:xfrm>
          <a:prstGeom prst="line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Lige pilforbindelse 22"/>
          <p:cNvCxnSpPr/>
          <p:nvPr/>
        </p:nvCxnSpPr>
        <p:spPr bwMode="auto">
          <a:xfrm flipV="1">
            <a:off x="3563891" y="4812811"/>
            <a:ext cx="1" cy="414645"/>
          </a:xfrm>
          <a:prstGeom prst="straightConnector1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Lige forbindelse 8"/>
          <p:cNvCxnSpPr/>
          <p:nvPr/>
        </p:nvCxnSpPr>
        <p:spPr bwMode="auto">
          <a:xfrm>
            <a:off x="6948264" y="4844701"/>
            <a:ext cx="0" cy="384043"/>
          </a:xfrm>
          <a:prstGeom prst="line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Lige forbindelse 13"/>
          <p:cNvCxnSpPr/>
          <p:nvPr/>
        </p:nvCxnSpPr>
        <p:spPr bwMode="auto">
          <a:xfrm>
            <a:off x="5220072" y="5228743"/>
            <a:ext cx="1728192" cy="0"/>
          </a:xfrm>
          <a:prstGeom prst="line">
            <a:avLst/>
          </a:prstGeom>
          <a:solidFill>
            <a:schemeClr val="accent2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kstboks 17"/>
          <p:cNvSpPr txBox="1"/>
          <p:nvPr/>
        </p:nvSpPr>
        <p:spPr>
          <a:xfrm>
            <a:off x="3851920" y="5036722"/>
            <a:ext cx="1080120" cy="32162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AU Passata" pitchFamily="34" charset="0"/>
              <a:buNone/>
            </a:pPr>
            <a:r>
              <a:rPr lang="da-DK" sz="1100" dirty="0">
                <a:solidFill>
                  <a:srgbClr val="FFFFFF"/>
                </a:solidFill>
              </a:rPr>
              <a:t>Feedback-</a:t>
            </a:r>
            <a:r>
              <a:rPr lang="da-DK" sz="1100" dirty="0" err="1">
                <a:solidFill>
                  <a:srgbClr val="FFFFFF"/>
                </a:solidFill>
              </a:rPr>
              <a:t>mechanisms</a:t>
            </a:r>
            <a:endParaRPr lang="da-DK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0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40737" cy="720080"/>
          </a:xfrm>
        </p:spPr>
        <p:txBody>
          <a:bodyPr/>
          <a:lstStyle/>
          <a:p>
            <a:pPr algn="ctr"/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measurement system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344316" y="1412776"/>
            <a:ext cx="8448849" cy="402666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Biases with regard to fields, themes, approaches, language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Measures derived from a dynamic database (an unstable dataset)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Growth in number of journals, number of articles, number of citations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Commercial interests influencing the development of the databases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What do we actually measure and what are the effects of the unstable data-set in relation to longitudinal studies?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Examination of these effects through a fixed set of journals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How does the measuring of science feed back to the policy- and the knowledge production system?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91990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 style=&quot;font-weight: bold; text-transform: uppercase;&quot;&gt;%SD_OFF_LogoNiveau1%&lt;/value&gt;&#10;    &lt;postfix&gt;&lt;/postfix&gt;&#10;  &lt;/element&gt;&#10;  &lt;element&gt;&#10;    &lt;prefix&gt;&amp;#11;&lt;/prefix&gt;&#10;    &lt;value&gt;%SD_OFF_LogoNiveau2%&lt;/value&gt;&#10;    &lt;postfix&gt;&lt;/postfix&gt;&#10;  &lt;/element&gt;&#10;  &lt;element&gt;&#10;    &lt;prefix&gt;&amp;#11;&lt;/prefix&gt;&#10;    &lt;value&gt;%SD_OFF_LogoNiveau3%&lt;/value&gt;&#10;    &lt;postfix&gt;&lt;/postfix&gt;&#10;  &lt;/element&gt;&#10;&lt;/content&gt;"/>
</p:tagLst>
</file>

<file path=ppt/theme/theme1.xml><?xml version="1.0" encoding="utf-8"?>
<a:theme xmlns:a="http://schemas.openxmlformats.org/drawingml/2006/main" name="AU BSS Template 16-9">
  <a:themeElements>
    <a:clrScheme name="01 AU Blue">
      <a:dk1>
        <a:srgbClr val="000000"/>
      </a:dk1>
      <a:lt1>
        <a:srgbClr val="FFFFFF"/>
      </a:lt1>
      <a:dk2>
        <a:srgbClr val="0A1449"/>
      </a:dk2>
      <a:lt2>
        <a:srgbClr val="102970"/>
      </a:lt2>
      <a:accent1>
        <a:srgbClr val="0A144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BSS Template 16-9.potx" id="{CEB26423-1D2C-417C-AD34-AAA1F78378B2}" vid="{B936A957-B890-48A5-9340-A60AA47412E2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949</Words>
  <Application>Microsoft Office PowerPoint</Application>
  <PresentationFormat>Skjermfremvisning (4:3)</PresentationFormat>
  <Paragraphs>122</Paragraphs>
  <Slides>17</Slides>
  <Notes>17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6" baseType="lpstr">
      <vt:lpstr>Arial</vt:lpstr>
      <vt:lpstr>AU Logo</vt:lpstr>
      <vt:lpstr>AU Passata</vt:lpstr>
      <vt:lpstr>AU Passata Light</vt:lpstr>
      <vt:lpstr>AU Peto</vt:lpstr>
      <vt:lpstr>Calibri</vt:lpstr>
      <vt:lpstr>Wingdings</vt:lpstr>
      <vt:lpstr>Wingdings 3</vt:lpstr>
      <vt:lpstr>AU BSS Template 16-9</vt:lpstr>
      <vt:lpstr>Opening the black box of national research performance</vt:lpstr>
      <vt:lpstr>   </vt:lpstr>
      <vt:lpstr>Limitations of most existing studies</vt:lpstr>
      <vt:lpstr>A Danish Miracle?</vt:lpstr>
      <vt:lpstr>   Developments in national research performance</vt:lpstr>
      <vt:lpstr>   Developments in national research performance</vt:lpstr>
      <vt:lpstr>Need to move beyond narrow Policy focus</vt:lpstr>
      <vt:lpstr>A More comprehensive approach</vt:lpstr>
      <vt:lpstr> The measurement system  </vt:lpstr>
      <vt:lpstr>Web of science coverage  (denmark)</vt:lpstr>
      <vt:lpstr>External and internal factors</vt:lpstr>
      <vt:lpstr>      The dynamics of the global knowledge production system </vt:lpstr>
      <vt:lpstr>The importance of Policy factors?</vt:lpstr>
      <vt:lpstr>Why policy does not matter (that much) for the high performing part of national systems</vt:lpstr>
      <vt:lpstr>Why policy still matters after all…</vt:lpstr>
      <vt:lpstr>Concluding remarks </vt:lpstr>
      <vt:lpstr>Thank you for your attention!</vt:lpstr>
    </vt:vector>
  </TitlesOfParts>
  <Company>Aarhus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stability in national  research performance   Patterns, puzzles and potential explanations</dc:title>
  <dc:creator>Kaare Aagaard</dc:creator>
  <cp:lastModifiedBy>Espen Solberg</cp:lastModifiedBy>
  <cp:revision>43</cp:revision>
  <cp:lastPrinted>2016-11-25T15:31:55Z</cp:lastPrinted>
  <dcterms:created xsi:type="dcterms:W3CDTF">2016-11-17T13:03:37Z</dcterms:created>
  <dcterms:modified xsi:type="dcterms:W3CDTF">2016-11-29T12:57:53Z</dcterms:modified>
</cp:coreProperties>
</file>